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265" r:id="rId5"/>
    <p:sldId id="321" r:id="rId6"/>
    <p:sldId id="330" r:id="rId7"/>
    <p:sldId id="325" r:id="rId8"/>
    <p:sldId id="326" r:id="rId9"/>
    <p:sldId id="328" r:id="rId10"/>
    <p:sldId id="329" r:id="rId11"/>
    <p:sldId id="332" r:id="rId12"/>
    <p:sldId id="337" r:id="rId13"/>
    <p:sldId id="335" r:id="rId14"/>
    <p:sldId id="338" r:id="rId15"/>
    <p:sldId id="340" r:id="rId16"/>
    <p:sldId id="359" r:id="rId17"/>
    <p:sldId id="358" r:id="rId18"/>
    <p:sldId id="361" r:id="rId19"/>
    <p:sldId id="360" r:id="rId20"/>
    <p:sldId id="362" r:id="rId21"/>
    <p:sldId id="364" r:id="rId22"/>
    <p:sldId id="365" r:id="rId23"/>
    <p:sldId id="370" r:id="rId24"/>
    <p:sldId id="368" r:id="rId25"/>
    <p:sldId id="354" r:id="rId26"/>
    <p:sldId id="369" r:id="rId27"/>
    <p:sldId id="344" r:id="rId28"/>
    <p:sldId id="343" r:id="rId29"/>
    <p:sldId id="346" r:id="rId30"/>
    <p:sldId id="342" r:id="rId31"/>
    <p:sldId id="347" r:id="rId32"/>
    <p:sldId id="348" r:id="rId33"/>
    <p:sldId id="349" r:id="rId34"/>
    <p:sldId id="350" r:id="rId35"/>
    <p:sldId id="351" r:id="rId36"/>
    <p:sldId id="352" r:id="rId37"/>
    <p:sldId id="371" r:id="rId38"/>
    <p:sldId id="366" r:id="rId39"/>
    <p:sldId id="353" r:id="rId40"/>
    <p:sldId id="355" r:id="rId41"/>
    <p:sldId id="356" r:id="rId42"/>
    <p:sldId id="367" r:id="rId43"/>
  </p:sldIdLst>
  <p:sldSz cx="12188825" cy="6858000"/>
  <p:notesSz cx="6858000" cy="9144000"/>
  <p:custDataLst>
    <p:tags r:id="rId46"/>
  </p:custDataLst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C5FF"/>
    <a:srgbClr val="02F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37" autoAdjust="0"/>
    <p:restoredTop sz="92479" autoAdjust="0"/>
  </p:normalViewPr>
  <p:slideViewPr>
    <p:cSldViewPr showGuides="1">
      <p:cViewPr varScale="1">
        <p:scale>
          <a:sx n="75" d="100"/>
          <a:sy n="75" d="100"/>
        </p:scale>
        <p:origin x="77" y="16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68A5074-CE0D-4554-A997-CC9160940530}" type="datetime1">
              <a:rPr lang="ru-RU" smtClean="0"/>
              <a:pPr algn="r" rtl="0"/>
              <a:t>15.08.2018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ru-RU" smtClean="0"/>
              <a:pPr algn="r" rt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AE0CC78-488A-4892-9E55-EA2E7FA7AD95}" type="datetime1">
              <a:rPr lang="ru-RU" smtClean="0"/>
              <a:pPr/>
              <a:t>15.08.2018</a:t>
            </a:fld>
            <a:endParaRPr lang="ru-RU" dirty="0"/>
          </a:p>
        </p:txBody>
      </p:sp>
      <p:sp>
        <p:nvSpPr>
          <p:cNvPr id="4" name="Образ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полнитель заме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5419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9696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4051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2357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2604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Квадраты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1246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2280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3727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3464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881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680347-8CB2-4BC6-9CD2-ABDD556782DE}" type="datetime1">
              <a:rPr lang="ru-RU" smtClean="0"/>
              <a:pPr/>
              <a:t>15.08.2018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032FF7-F906-4C17-885C-6356C5B13C33}" type="datetime1">
              <a:rPr lang="ru-RU" smtClean="0"/>
              <a:pPr/>
              <a:t>15.08.2018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E08C5DC-7690-41E4-921F-0CCD86F95B69}" type="datetime1">
              <a:rPr lang="ru-RU" smtClean="0"/>
              <a:pPr/>
              <a:t>15.08.2018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175A814-E90F-481F-9D66-10F3829730B9}" type="datetime1">
              <a:rPr lang="ru-RU" smtClean="0"/>
              <a:pPr/>
              <a:t>15.08.2018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ru-RU" dirty="0"/>
              <a:t>​</a:t>
            </a:r>
            <a:fld id="{37209019-E585-49FC-B62B-4F8E88B75BBF}" type="datetime1">
              <a:rPr lang="ru-RU" smtClean="0"/>
              <a:pPr/>
              <a:t>15.08.2018</a:t>
            </a:fld>
            <a:r>
              <a:rPr lang="ru-RU" dirty="0"/>
              <a:t>​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553319-FCD4-4339-95E3-CA608CFF30E2}" type="datetime1">
              <a:rPr lang="ru-RU" smtClean="0"/>
              <a:pPr/>
              <a:t>15.08.2018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EE4BD36-0D92-42E0-A6BC-3DE49444FD88}" type="datetime1">
              <a:rPr lang="ru-RU" smtClean="0"/>
              <a:pPr/>
              <a:t>15.08.2018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3AA0470-602E-4818-A25C-047C8515CFC6}" type="datetime1">
              <a:rPr lang="ru-RU" smtClean="0"/>
              <a:pPr/>
              <a:t>15.08.2018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9837FC-FBB6-4C6B-A6BE-B70FBC32743C}" type="datetime1">
              <a:rPr lang="ru-RU" smtClean="0"/>
              <a:pPr/>
              <a:t>15.08.2018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DD946C2-3993-4E07-A8EC-429B93E58A31}" type="datetime1">
              <a:rPr lang="ru-RU" smtClean="0"/>
              <a:pPr/>
              <a:t>15.08.2018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dirty="0"/>
              <a:t>Образец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FE10-96C7-4D4D-AAC7-3367C5776B31}" type="datetime1">
              <a:rPr lang="ru-RU" smtClean="0"/>
              <a:pPr/>
              <a:t>15.08.2018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2.png"/><Relationship Id="rId7" Type="http://schemas.openxmlformats.org/officeDocument/2006/relationships/image" Target="../media/image43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image" Target="../media/image4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ihBwtPIBxM&amp;t=328s" TargetMode="External"/><Relationship Id="rId2" Type="http://schemas.openxmlformats.org/officeDocument/2006/relationships/hyperlink" Target="https://habrahabr.ru/post/142818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uter_vision" TargetMode="External"/><Relationship Id="rId5" Type="http://schemas.openxmlformats.org/officeDocument/2006/relationships/hyperlink" Target="https://docs.unity3d.com/Manual/index.html" TargetMode="External"/><Relationship Id="rId4" Type="http://schemas.openxmlformats.org/officeDocument/2006/relationships/hyperlink" Target="https://www.youtube.com/watch?v=sRFM5IEqR2w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 2"/>
          <p:cNvSpPr>
            <a:spLocks noGrp="1"/>
          </p:cNvSpPr>
          <p:nvPr>
            <p:ph type="ctrTitle"/>
          </p:nvPr>
        </p:nvSpPr>
        <p:spPr>
          <a:xfrm>
            <a:off x="405780" y="692696"/>
            <a:ext cx="8229600" cy="1728192"/>
          </a:xfrm>
        </p:spPr>
        <p:txBody>
          <a:bodyPr rtlCol="0">
            <a:noAutofit/>
          </a:bodyPr>
          <a:lstStyle/>
          <a:p>
            <a:r>
              <a:rPr lang="ru-RU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Дополненная реальность для демонстрации белковых структур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405780" y="4936232"/>
            <a:ext cx="6984776" cy="1728192"/>
          </a:xfrm>
        </p:spPr>
        <p:txBody>
          <a:bodyPr rtlCol="0">
            <a:normAutofit/>
          </a:bodyPr>
          <a:lstStyle/>
          <a:p>
            <a:r>
              <a:rPr lang="ru-RU" dirty="0">
                <a:latin typeface="GOST Common" panose="020B0604020202020204" pitchFamily="34" charset="0"/>
              </a:rPr>
              <a:t>Курсовая работа</a:t>
            </a:r>
            <a:endParaRPr lang="en-US" dirty="0">
              <a:latin typeface="GOST Common" panose="020B0604020202020204" pitchFamily="34" charset="0"/>
            </a:endParaRPr>
          </a:p>
          <a:p>
            <a:endParaRPr lang="en-US" dirty="0">
              <a:latin typeface="GOST Common" panose="020B0604020202020204" pitchFamily="34" charset="0"/>
            </a:endParaRPr>
          </a:p>
          <a:p>
            <a:r>
              <a:rPr lang="ru-RU" dirty="0">
                <a:latin typeface="GOST Common" panose="020B0604020202020204" pitchFamily="34" charset="0"/>
              </a:rPr>
              <a:t>Резниченко Денис,</a:t>
            </a:r>
            <a:r>
              <a:rPr lang="en-US" dirty="0">
                <a:latin typeface="GOST Common" panose="020B0604020202020204" pitchFamily="34" charset="0"/>
              </a:rPr>
              <a:t> </a:t>
            </a:r>
            <a:r>
              <a:rPr lang="ru-RU" dirty="0">
                <a:latin typeface="GOST Common" panose="020B0604020202020204" pitchFamily="34" charset="0"/>
              </a:rPr>
              <a:t>Стародубцев Андрей.</a:t>
            </a:r>
            <a:r>
              <a:rPr lang="en-US" dirty="0">
                <a:latin typeface="GOST Common" panose="020B0604020202020204" pitchFamily="34" charset="0"/>
              </a:rPr>
              <a:t> 11 ”</a:t>
            </a:r>
            <a:r>
              <a:rPr lang="ru-RU" dirty="0">
                <a:latin typeface="GOST Common" panose="020B0604020202020204" pitchFamily="34" charset="0"/>
              </a:rPr>
              <a:t>А</a:t>
            </a:r>
            <a:r>
              <a:rPr lang="en-US" dirty="0">
                <a:latin typeface="GOST Common" panose="020B0604020202020204" pitchFamily="34" charset="0"/>
              </a:rPr>
              <a:t>”</a:t>
            </a:r>
            <a:endParaRPr lang="ru-RU" dirty="0">
              <a:latin typeface="GOST Common" panose="020B0604020202020204" pitchFamily="34" charset="0"/>
            </a:endParaRPr>
          </a:p>
          <a:p>
            <a:r>
              <a:rPr lang="ru-RU" dirty="0">
                <a:latin typeface="GOST Common" panose="020B0604020202020204" pitchFamily="34" charset="0"/>
              </a:rPr>
              <a:t>Руководитель: Толстых Виктор Николаевич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2339751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Алгоритм</a:t>
            </a:r>
          </a:p>
        </p:txBody>
      </p: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0AD10DD5-E9BB-4BC4-8D50-BEF7FF7CCDAB}"/>
              </a:ext>
            </a:extLst>
          </p:cNvPr>
          <p:cNvGrpSpPr/>
          <p:nvPr/>
        </p:nvGrpSpPr>
        <p:grpSpPr>
          <a:xfrm>
            <a:off x="8519020" y="2739965"/>
            <a:ext cx="3048000" cy="2286000"/>
            <a:chOff x="7973546" y="1556793"/>
            <a:chExt cx="3048000" cy="2286000"/>
          </a:xfrm>
        </p:grpSpPr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083C42C2-9495-4F23-9C3B-12E1735FD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3547" y="1556793"/>
              <a:ext cx="3047999" cy="2286000"/>
            </a:xfrm>
            <a:prstGeom prst="rect">
              <a:avLst/>
            </a:prstGeom>
          </p:spPr>
        </p:pic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300CF563-7685-4E80-8F81-1A5210617DA8}"/>
                </a:ext>
              </a:extLst>
            </p:cNvPr>
            <p:cNvSpPr/>
            <p:nvPr/>
          </p:nvSpPr>
          <p:spPr>
            <a:xfrm>
              <a:off x="7973546" y="1556793"/>
              <a:ext cx="3048000" cy="2286000"/>
            </a:xfrm>
            <a:prstGeom prst="rect">
              <a:avLst/>
            </a:prstGeom>
            <a:blipFill dpi="0" rotWithShape="1">
              <a:blip r:embed="rId3">
                <a:alphaModFix amt="44000"/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B1E07D8D-2EF0-4D25-AD1D-D32646112E92}"/>
              </a:ext>
            </a:extLst>
          </p:cNvPr>
          <p:cNvCxnSpPr>
            <a:cxnSpLocks/>
          </p:cNvCxnSpPr>
          <p:nvPr/>
        </p:nvCxnSpPr>
        <p:spPr>
          <a:xfrm flipH="1">
            <a:off x="6094413" y="4388400"/>
            <a:ext cx="468000" cy="82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Объект 2">
            <a:extLst>
              <a:ext uri="{FF2B5EF4-FFF2-40B4-BE49-F238E27FC236}">
                <a16:creationId xmlns:a16="http://schemas.microsoft.com/office/drawing/2014/main" id="{E71693FC-D422-46E3-8A76-C79B7C4F24F5}"/>
              </a:ext>
            </a:extLst>
          </p:cNvPr>
          <p:cNvSpPr txBox="1">
            <a:spLocks/>
          </p:cNvSpPr>
          <p:nvPr/>
        </p:nvSpPr>
        <p:spPr>
          <a:xfrm>
            <a:off x="1608596" y="1553640"/>
            <a:ext cx="9134391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Первый подход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07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7721E-6 -3.7037E-6 L -0.35347 0.02824 " pathEditMode="relative" rAng="0" ptsTypes="AA">
                                      <p:cBhvr>
                                        <p:cTn id="6" dur="1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74" y="14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2339751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Алгоритм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5A78171-3FAF-4AF0-BE8F-271351D869C0}"/>
              </a:ext>
            </a:extLst>
          </p:cNvPr>
          <p:cNvSpPr txBox="1">
            <a:spLocks/>
          </p:cNvSpPr>
          <p:nvPr/>
        </p:nvSpPr>
        <p:spPr>
          <a:xfrm>
            <a:off x="1608596" y="1553640"/>
            <a:ext cx="9134391" cy="158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Второй подход</a:t>
            </a:r>
          </a:p>
          <a:p>
            <a:pPr lvl="1"/>
            <a:r>
              <a:rPr lang="ru-RU" dirty="0"/>
              <a:t>Анализ изображения на контуры</a:t>
            </a:r>
          </a:p>
          <a:p>
            <a:pPr lvl="1"/>
            <a:r>
              <a:rPr lang="ru-RU" dirty="0"/>
              <a:t>Матричные фильтры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EEEA72-F03D-404A-88AF-ECFB62713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132" y="3416032"/>
            <a:ext cx="4568205" cy="272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5562364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Матричные фильтры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5A78171-3FAF-4AF0-BE8F-271351D869C0}"/>
              </a:ext>
            </a:extLst>
          </p:cNvPr>
          <p:cNvSpPr txBox="1">
            <a:spLocks/>
          </p:cNvSpPr>
          <p:nvPr/>
        </p:nvSpPr>
        <p:spPr>
          <a:xfrm>
            <a:off x="1608597" y="1553640"/>
            <a:ext cx="2880320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Числовые матрицы</a:t>
            </a:r>
          </a:p>
        </p:txBody>
      </p:sp>
      <p:pic>
        <p:nvPicPr>
          <p:cNvPr id="4" name="Picture 4" descr="https://lh4.googleusercontent.com/SaMtiubu_Ngp2l_30Vx2vcqORj0aj8JnLmrG_qZAzHZQi7QJIohMUo9HIJGFRuSbl8OHBU86flk0YN5sRnnQ7rJ7_WbChjHPl9pDvjL8Q3V3lwKTp7oipIKvZhSDq8dKLbaCyxRrUXDk7i7QkA">
            <a:extLst>
              <a:ext uri="{FF2B5EF4-FFF2-40B4-BE49-F238E27FC236}">
                <a16:creationId xmlns:a16="http://schemas.microsoft.com/office/drawing/2014/main" id="{C8A35AD3-C4A1-4B03-B077-31586654D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1" r="1"/>
          <a:stretch/>
        </p:blipFill>
        <p:spPr bwMode="auto">
          <a:xfrm>
            <a:off x="7678343" y="2132856"/>
            <a:ext cx="1787495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26A34F-11D3-4A0F-B62A-BEA9D3B424F9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611515" y="2662273"/>
                <a:ext cx="1728195" cy="11365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ru-R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ru-R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ru-R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ru-R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ru-R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26A34F-11D3-4A0F-B62A-BEA9D3B42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515" y="2662273"/>
                <a:ext cx="1728195" cy="1136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Объект 2">
            <a:extLst>
              <a:ext uri="{FF2B5EF4-FFF2-40B4-BE49-F238E27FC236}">
                <a16:creationId xmlns:a16="http://schemas.microsoft.com/office/drawing/2014/main" id="{92076A7D-EB72-475A-AF8B-0496C80F9F12}"/>
              </a:ext>
            </a:extLst>
          </p:cNvPr>
          <p:cNvSpPr txBox="1">
            <a:spLocks/>
          </p:cNvSpPr>
          <p:nvPr/>
        </p:nvSpPr>
        <p:spPr>
          <a:xfrm>
            <a:off x="4445996" y="3899675"/>
            <a:ext cx="2160240" cy="410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/>
              <a:t>Матрица размытия</a:t>
            </a:r>
          </a:p>
        </p:txBody>
      </p:sp>
      <p:pic>
        <p:nvPicPr>
          <p:cNvPr id="7" name="Picture 4" descr="https://lh4.googleusercontent.com/SaMtiubu_Ngp2l_30Vx2vcqORj0aj8JnLmrG_qZAzHZQi7QJIohMUo9HIJGFRuSbl8OHBU86flk0YN5sRnnQ7rJ7_WbChjHPl9pDvjL8Q3V3lwKTp7oipIKvZhSDq8dKLbaCyxRrUXDk7i7QkA">
            <a:extLst>
              <a:ext uri="{FF2B5EF4-FFF2-40B4-BE49-F238E27FC236}">
                <a16:creationId xmlns:a16="http://schemas.microsoft.com/office/drawing/2014/main" id="{A0C5FC84-2D7E-449A-BD85-6D593C10E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56"/>
          <a:stretch/>
        </p:blipFill>
        <p:spPr bwMode="auto">
          <a:xfrm>
            <a:off x="1586823" y="2132856"/>
            <a:ext cx="180055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FAE7E7E-29B6-47F0-A411-3E85DF90FCB4}"/>
              </a:ext>
            </a:extLst>
          </p:cNvPr>
          <p:cNvSpPr/>
          <p:nvPr/>
        </p:nvSpPr>
        <p:spPr>
          <a:xfrm>
            <a:off x="2364222" y="2276872"/>
            <a:ext cx="93327" cy="9332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9BF926A-ECCA-41B3-AC87-25AC09619658}"/>
              </a:ext>
            </a:extLst>
          </p:cNvPr>
          <p:cNvCxnSpPr>
            <a:cxnSpLocks/>
          </p:cNvCxnSpPr>
          <p:nvPr/>
        </p:nvCxnSpPr>
        <p:spPr>
          <a:xfrm>
            <a:off x="2464447" y="2276872"/>
            <a:ext cx="2074704" cy="4320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319D8F9-DE2F-412C-8068-C9F1A2498822}"/>
              </a:ext>
            </a:extLst>
          </p:cNvPr>
          <p:cNvCxnSpPr>
            <a:cxnSpLocks/>
          </p:cNvCxnSpPr>
          <p:nvPr/>
        </p:nvCxnSpPr>
        <p:spPr>
          <a:xfrm>
            <a:off x="2364222" y="2370199"/>
            <a:ext cx="2174929" cy="13468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E3015F74-1543-4111-B836-55A47C6353BE}"/>
              </a:ext>
            </a:extLst>
          </p:cNvPr>
          <p:cNvCxnSpPr>
            <a:cxnSpLocks/>
          </p:cNvCxnSpPr>
          <p:nvPr/>
        </p:nvCxnSpPr>
        <p:spPr>
          <a:xfrm flipV="1">
            <a:off x="6477325" y="3140968"/>
            <a:ext cx="1014154" cy="72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2D0DB93A-9FF9-4ACE-900B-E5D6C417C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4622663"/>
            <a:ext cx="2133865" cy="16003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CA315135-A2A0-4B6F-9E64-9DF755399E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144" y="4622663"/>
            <a:ext cx="2133865" cy="160039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7587F8-95E6-45A7-9957-173A3F4DFE7D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73899" y="5314490"/>
                <a:ext cx="2003426" cy="11394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7587F8-95E6-45A7-9957-173A3F4DF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899" y="5314490"/>
                <a:ext cx="2003426" cy="11394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8A697923-626F-4B13-88FC-B4DFF956B632}"/>
              </a:ext>
            </a:extLst>
          </p:cNvPr>
          <p:cNvSpPr/>
          <p:nvPr/>
        </p:nvSpPr>
        <p:spPr>
          <a:xfrm>
            <a:off x="2638726" y="5267827"/>
            <a:ext cx="93327" cy="9332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11055FEF-9AFA-4406-A253-F79D2708D8A7}"/>
              </a:ext>
            </a:extLst>
          </p:cNvPr>
          <p:cNvCxnSpPr>
            <a:cxnSpLocks/>
          </p:cNvCxnSpPr>
          <p:nvPr/>
        </p:nvCxnSpPr>
        <p:spPr>
          <a:xfrm>
            <a:off x="2738951" y="5267827"/>
            <a:ext cx="1707045" cy="12211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2ECD6797-DE7A-4509-831C-D45F0E391E1E}"/>
              </a:ext>
            </a:extLst>
          </p:cNvPr>
          <p:cNvCxnSpPr>
            <a:cxnSpLocks/>
          </p:cNvCxnSpPr>
          <p:nvPr/>
        </p:nvCxnSpPr>
        <p:spPr>
          <a:xfrm>
            <a:off x="2638726" y="5361154"/>
            <a:ext cx="1807270" cy="10042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07A60157-72F2-44EE-B446-258448511EC2}"/>
              </a:ext>
            </a:extLst>
          </p:cNvPr>
          <p:cNvCxnSpPr>
            <a:cxnSpLocks/>
          </p:cNvCxnSpPr>
          <p:nvPr/>
        </p:nvCxnSpPr>
        <p:spPr>
          <a:xfrm flipV="1">
            <a:off x="6526571" y="5422863"/>
            <a:ext cx="964908" cy="4404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Объект 2">
            <a:extLst>
              <a:ext uri="{FF2B5EF4-FFF2-40B4-BE49-F238E27FC236}">
                <a16:creationId xmlns:a16="http://schemas.microsoft.com/office/drawing/2014/main" id="{CE6DA1DD-0FC8-4809-8DC9-169A7F63A4B8}"/>
              </a:ext>
            </a:extLst>
          </p:cNvPr>
          <p:cNvSpPr txBox="1">
            <a:spLocks/>
          </p:cNvSpPr>
          <p:nvPr/>
        </p:nvSpPr>
        <p:spPr>
          <a:xfrm>
            <a:off x="4480826" y="4989621"/>
            <a:ext cx="2160240" cy="410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/>
              <a:t>Матрица Собеля (</a:t>
            </a:r>
            <a:r>
              <a:rPr lang="en-US" sz="1800" dirty="0"/>
              <a:t>OX</a:t>
            </a:r>
            <a:r>
              <a:rPr lang="ru-RU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95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5" grpId="0" animBg="1"/>
      <p:bldP spid="51" grpId="0"/>
      <p:bldP spid="52" grpId="0" animBg="1"/>
      <p:bldP spid="6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5562364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Алгоритм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15EE6B10-E6FF-4560-8C9B-527B8A6324D9}"/>
              </a:ext>
            </a:extLst>
          </p:cNvPr>
          <p:cNvSpPr txBox="1">
            <a:spLocks/>
          </p:cNvSpPr>
          <p:nvPr/>
        </p:nvSpPr>
        <p:spPr>
          <a:xfrm>
            <a:off x="1608596" y="1553640"/>
            <a:ext cx="9134391" cy="158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Второй подход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FF40619-551B-4D1F-B3F5-11A3421F1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48" y="2564904"/>
            <a:ext cx="4608512" cy="3456384"/>
          </a:xfrm>
          <a:prstGeom prst="rect">
            <a:avLst/>
          </a:prstGeom>
          <a:ln w="190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D5C3375-0E9A-45BC-9E5B-65E731A71A16}"/>
              </a:ext>
            </a:extLst>
          </p:cNvPr>
          <p:cNvCxnSpPr>
            <a:cxnSpLocks/>
          </p:cNvCxnSpPr>
          <p:nvPr/>
        </p:nvCxnSpPr>
        <p:spPr>
          <a:xfrm>
            <a:off x="3731093" y="3933056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C1DE77CC-97CC-4798-BD89-E93DB043D698}"/>
              </a:ext>
            </a:extLst>
          </p:cNvPr>
          <p:cNvCxnSpPr>
            <a:cxnSpLocks/>
          </p:cNvCxnSpPr>
          <p:nvPr/>
        </p:nvCxnSpPr>
        <p:spPr>
          <a:xfrm>
            <a:off x="3731093" y="4149080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0C160A51-7BE4-4504-96F3-E40F37B886E7}"/>
              </a:ext>
            </a:extLst>
          </p:cNvPr>
          <p:cNvCxnSpPr>
            <a:cxnSpLocks/>
          </p:cNvCxnSpPr>
          <p:nvPr/>
        </p:nvCxnSpPr>
        <p:spPr>
          <a:xfrm>
            <a:off x="3731093" y="4365104"/>
            <a:ext cx="4595567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AE2B259A-4705-44EB-A657-9AECB4211C25}"/>
              </a:ext>
            </a:extLst>
          </p:cNvPr>
          <p:cNvCxnSpPr>
            <a:cxnSpLocks/>
          </p:cNvCxnSpPr>
          <p:nvPr/>
        </p:nvCxnSpPr>
        <p:spPr>
          <a:xfrm>
            <a:off x="3731093" y="4581128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6BD2861B-2B2E-499D-84D9-A03ED72F5E59}"/>
              </a:ext>
            </a:extLst>
          </p:cNvPr>
          <p:cNvCxnSpPr>
            <a:cxnSpLocks/>
          </p:cNvCxnSpPr>
          <p:nvPr/>
        </p:nvCxnSpPr>
        <p:spPr>
          <a:xfrm>
            <a:off x="3731093" y="4797152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B416D1DB-BA12-4DCE-8EAC-3A724CFC9588}"/>
              </a:ext>
            </a:extLst>
          </p:cNvPr>
          <p:cNvCxnSpPr>
            <a:cxnSpLocks/>
          </p:cNvCxnSpPr>
          <p:nvPr/>
        </p:nvCxnSpPr>
        <p:spPr>
          <a:xfrm>
            <a:off x="3731093" y="5013176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40772D63-2AB0-4332-9CA0-4F6B5E8E2793}"/>
              </a:ext>
            </a:extLst>
          </p:cNvPr>
          <p:cNvCxnSpPr>
            <a:cxnSpLocks/>
          </p:cNvCxnSpPr>
          <p:nvPr/>
        </p:nvCxnSpPr>
        <p:spPr>
          <a:xfrm>
            <a:off x="3731093" y="5229200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17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5562364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Алгоритм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15EE6B10-E6FF-4560-8C9B-527B8A6324D9}"/>
              </a:ext>
            </a:extLst>
          </p:cNvPr>
          <p:cNvSpPr txBox="1">
            <a:spLocks/>
          </p:cNvSpPr>
          <p:nvPr/>
        </p:nvSpPr>
        <p:spPr>
          <a:xfrm>
            <a:off x="1608596" y="1553640"/>
            <a:ext cx="9134391" cy="158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Второй подход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FF40619-551B-4D1F-B3F5-11A3421F1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48" y="2564904"/>
            <a:ext cx="4608512" cy="3456384"/>
          </a:xfrm>
          <a:prstGeom prst="rect">
            <a:avLst/>
          </a:prstGeom>
          <a:ln w="190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D5C3375-0E9A-45BC-9E5B-65E731A71A16}"/>
              </a:ext>
            </a:extLst>
          </p:cNvPr>
          <p:cNvCxnSpPr>
            <a:cxnSpLocks/>
          </p:cNvCxnSpPr>
          <p:nvPr/>
        </p:nvCxnSpPr>
        <p:spPr>
          <a:xfrm>
            <a:off x="3731093" y="3933056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C1DE77CC-97CC-4798-BD89-E93DB043D698}"/>
              </a:ext>
            </a:extLst>
          </p:cNvPr>
          <p:cNvCxnSpPr>
            <a:cxnSpLocks/>
          </p:cNvCxnSpPr>
          <p:nvPr/>
        </p:nvCxnSpPr>
        <p:spPr>
          <a:xfrm>
            <a:off x="3731093" y="4149080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0C160A51-7BE4-4504-96F3-E40F37B886E7}"/>
              </a:ext>
            </a:extLst>
          </p:cNvPr>
          <p:cNvCxnSpPr>
            <a:cxnSpLocks/>
          </p:cNvCxnSpPr>
          <p:nvPr/>
        </p:nvCxnSpPr>
        <p:spPr>
          <a:xfrm>
            <a:off x="3731093" y="4365104"/>
            <a:ext cx="4595567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AE2B259A-4705-44EB-A657-9AECB4211C25}"/>
              </a:ext>
            </a:extLst>
          </p:cNvPr>
          <p:cNvCxnSpPr>
            <a:cxnSpLocks/>
          </p:cNvCxnSpPr>
          <p:nvPr/>
        </p:nvCxnSpPr>
        <p:spPr>
          <a:xfrm>
            <a:off x="3731093" y="4581128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6BD2861B-2B2E-499D-84D9-A03ED72F5E59}"/>
              </a:ext>
            </a:extLst>
          </p:cNvPr>
          <p:cNvCxnSpPr>
            <a:cxnSpLocks/>
          </p:cNvCxnSpPr>
          <p:nvPr/>
        </p:nvCxnSpPr>
        <p:spPr>
          <a:xfrm>
            <a:off x="3731093" y="4797152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B416D1DB-BA12-4DCE-8EAC-3A724CFC9588}"/>
              </a:ext>
            </a:extLst>
          </p:cNvPr>
          <p:cNvCxnSpPr>
            <a:cxnSpLocks/>
          </p:cNvCxnSpPr>
          <p:nvPr/>
        </p:nvCxnSpPr>
        <p:spPr>
          <a:xfrm>
            <a:off x="3731093" y="5013176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40772D63-2AB0-4332-9CA0-4F6B5E8E2793}"/>
              </a:ext>
            </a:extLst>
          </p:cNvPr>
          <p:cNvCxnSpPr>
            <a:cxnSpLocks/>
          </p:cNvCxnSpPr>
          <p:nvPr/>
        </p:nvCxnSpPr>
        <p:spPr>
          <a:xfrm>
            <a:off x="3731093" y="5229200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96" name="Прямоугольник 3095">
            <a:extLst>
              <a:ext uri="{FF2B5EF4-FFF2-40B4-BE49-F238E27FC236}">
                <a16:creationId xmlns:a16="http://schemas.microsoft.com/office/drawing/2014/main" id="{61EBA72E-8780-4747-AF48-7B58525B2796}"/>
              </a:ext>
            </a:extLst>
          </p:cNvPr>
          <p:cNvSpPr/>
          <p:nvPr/>
        </p:nvSpPr>
        <p:spPr>
          <a:xfrm>
            <a:off x="7707930" y="3898587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Прямоугольник 113">
            <a:extLst>
              <a:ext uri="{FF2B5EF4-FFF2-40B4-BE49-F238E27FC236}">
                <a16:creationId xmlns:a16="http://schemas.microsoft.com/office/drawing/2014/main" id="{E408FAB6-B475-4211-934A-7CC7623DF398}"/>
              </a:ext>
            </a:extLst>
          </p:cNvPr>
          <p:cNvSpPr/>
          <p:nvPr/>
        </p:nvSpPr>
        <p:spPr>
          <a:xfrm>
            <a:off x="7707931" y="4122896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Прямоугольник 114">
            <a:extLst>
              <a:ext uri="{FF2B5EF4-FFF2-40B4-BE49-F238E27FC236}">
                <a16:creationId xmlns:a16="http://schemas.microsoft.com/office/drawing/2014/main" id="{45ED304C-6EA1-4919-BAA7-A5285629AE41}"/>
              </a:ext>
            </a:extLst>
          </p:cNvPr>
          <p:cNvSpPr/>
          <p:nvPr/>
        </p:nvSpPr>
        <p:spPr>
          <a:xfrm>
            <a:off x="7715842" y="4333785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Прямоугольник 115">
            <a:extLst>
              <a:ext uri="{FF2B5EF4-FFF2-40B4-BE49-F238E27FC236}">
                <a16:creationId xmlns:a16="http://schemas.microsoft.com/office/drawing/2014/main" id="{9403BA03-D756-460F-8423-470049A4772C}"/>
              </a:ext>
            </a:extLst>
          </p:cNvPr>
          <p:cNvSpPr/>
          <p:nvPr/>
        </p:nvSpPr>
        <p:spPr>
          <a:xfrm>
            <a:off x="7747160" y="4549808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43FB228B-BEDA-4C89-897C-23849F3E43A8}"/>
              </a:ext>
            </a:extLst>
          </p:cNvPr>
          <p:cNvSpPr/>
          <p:nvPr/>
        </p:nvSpPr>
        <p:spPr>
          <a:xfrm>
            <a:off x="7778478" y="4765831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8" name="Прямоугольник 117">
            <a:extLst>
              <a:ext uri="{FF2B5EF4-FFF2-40B4-BE49-F238E27FC236}">
                <a16:creationId xmlns:a16="http://schemas.microsoft.com/office/drawing/2014/main" id="{61DA0C2D-BBE7-4BD0-BB1B-38F5E3C11682}"/>
              </a:ext>
            </a:extLst>
          </p:cNvPr>
          <p:cNvSpPr/>
          <p:nvPr/>
        </p:nvSpPr>
        <p:spPr>
          <a:xfrm>
            <a:off x="7749200" y="4981854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9" name="Прямоугольник 118">
            <a:extLst>
              <a:ext uri="{FF2B5EF4-FFF2-40B4-BE49-F238E27FC236}">
                <a16:creationId xmlns:a16="http://schemas.microsoft.com/office/drawing/2014/main" id="{1DE57E79-B565-4F0B-A009-4392A8C7E302}"/>
              </a:ext>
            </a:extLst>
          </p:cNvPr>
          <p:cNvSpPr/>
          <p:nvPr/>
        </p:nvSpPr>
        <p:spPr>
          <a:xfrm>
            <a:off x="7768371" y="5197877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98" name="Овал 3097">
            <a:extLst>
              <a:ext uri="{FF2B5EF4-FFF2-40B4-BE49-F238E27FC236}">
                <a16:creationId xmlns:a16="http://schemas.microsoft.com/office/drawing/2014/main" id="{4A278666-18C4-4933-A243-84EF88A28D54}"/>
              </a:ext>
            </a:extLst>
          </p:cNvPr>
          <p:cNvSpPr/>
          <p:nvPr/>
        </p:nvSpPr>
        <p:spPr>
          <a:xfrm>
            <a:off x="7480339" y="3644581"/>
            <a:ext cx="576064" cy="1800182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2" name="Прямоугольник 121">
            <a:extLst>
              <a:ext uri="{FF2B5EF4-FFF2-40B4-BE49-F238E27FC236}">
                <a16:creationId xmlns:a16="http://schemas.microsoft.com/office/drawing/2014/main" id="{42311843-3033-48DB-BD84-896B5EFF77DA}"/>
              </a:ext>
            </a:extLst>
          </p:cNvPr>
          <p:cNvSpPr/>
          <p:nvPr/>
        </p:nvSpPr>
        <p:spPr>
          <a:xfrm>
            <a:off x="5232116" y="4122896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3" name="Прямоугольник 122">
            <a:extLst>
              <a:ext uri="{FF2B5EF4-FFF2-40B4-BE49-F238E27FC236}">
                <a16:creationId xmlns:a16="http://schemas.microsoft.com/office/drawing/2014/main" id="{AA44C059-3D7B-4612-8946-62C0B57FBCFC}"/>
              </a:ext>
            </a:extLst>
          </p:cNvPr>
          <p:cNvSpPr/>
          <p:nvPr/>
        </p:nvSpPr>
        <p:spPr>
          <a:xfrm>
            <a:off x="5200797" y="4333784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276083EF-CFD9-42F3-8A83-0413D47C809F}"/>
              </a:ext>
            </a:extLst>
          </p:cNvPr>
          <p:cNvSpPr/>
          <p:nvPr/>
        </p:nvSpPr>
        <p:spPr>
          <a:xfrm>
            <a:off x="5169478" y="4544672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Прямоугольник 124">
            <a:extLst>
              <a:ext uri="{FF2B5EF4-FFF2-40B4-BE49-F238E27FC236}">
                <a16:creationId xmlns:a16="http://schemas.microsoft.com/office/drawing/2014/main" id="{406746BD-2C22-4EDB-B0E7-47C5AF802CE6}"/>
              </a:ext>
            </a:extLst>
          </p:cNvPr>
          <p:cNvSpPr/>
          <p:nvPr/>
        </p:nvSpPr>
        <p:spPr>
          <a:xfrm>
            <a:off x="5263434" y="4761146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3E60944A-C434-44A9-9E89-5CB3880CCE68}"/>
              </a:ext>
            </a:extLst>
          </p:cNvPr>
          <p:cNvSpPr/>
          <p:nvPr/>
        </p:nvSpPr>
        <p:spPr>
          <a:xfrm>
            <a:off x="5357390" y="4977620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Прямоугольник 126">
            <a:extLst>
              <a:ext uri="{FF2B5EF4-FFF2-40B4-BE49-F238E27FC236}">
                <a16:creationId xmlns:a16="http://schemas.microsoft.com/office/drawing/2014/main" id="{73648088-E71D-41F2-9DA9-22A55D707353}"/>
              </a:ext>
            </a:extLst>
          </p:cNvPr>
          <p:cNvSpPr/>
          <p:nvPr/>
        </p:nvSpPr>
        <p:spPr>
          <a:xfrm>
            <a:off x="6269044" y="4117764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Прямоугольник 127">
            <a:extLst>
              <a:ext uri="{FF2B5EF4-FFF2-40B4-BE49-F238E27FC236}">
                <a16:creationId xmlns:a16="http://schemas.microsoft.com/office/drawing/2014/main" id="{79EFAA8D-7A68-4C47-88FE-269C6E536C56}"/>
              </a:ext>
            </a:extLst>
          </p:cNvPr>
          <p:cNvSpPr/>
          <p:nvPr/>
        </p:nvSpPr>
        <p:spPr>
          <a:xfrm>
            <a:off x="6237725" y="4333783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Прямоугольник 128">
            <a:extLst>
              <a:ext uri="{FF2B5EF4-FFF2-40B4-BE49-F238E27FC236}">
                <a16:creationId xmlns:a16="http://schemas.microsoft.com/office/drawing/2014/main" id="{231B202A-BCF1-4444-A261-C1CB04BD0F3C}"/>
              </a:ext>
            </a:extLst>
          </p:cNvPr>
          <p:cNvSpPr/>
          <p:nvPr/>
        </p:nvSpPr>
        <p:spPr>
          <a:xfrm>
            <a:off x="6144472" y="4761145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B2D950D9-992F-4037-8047-5DB2330E08A1}"/>
              </a:ext>
            </a:extLst>
          </p:cNvPr>
          <p:cNvSpPr/>
          <p:nvPr/>
        </p:nvSpPr>
        <p:spPr>
          <a:xfrm>
            <a:off x="6130615" y="4986096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096E8A84-55DB-4859-9B52-59B2EE720E7B}"/>
              </a:ext>
            </a:extLst>
          </p:cNvPr>
          <p:cNvSpPr/>
          <p:nvPr/>
        </p:nvSpPr>
        <p:spPr>
          <a:xfrm>
            <a:off x="6130615" y="5193089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Прямоугольник 131">
            <a:extLst>
              <a:ext uri="{FF2B5EF4-FFF2-40B4-BE49-F238E27FC236}">
                <a16:creationId xmlns:a16="http://schemas.microsoft.com/office/drawing/2014/main" id="{A6458363-94AF-4F21-AEE9-5542EA3F0D4C}"/>
              </a:ext>
            </a:extLst>
          </p:cNvPr>
          <p:cNvSpPr/>
          <p:nvPr/>
        </p:nvSpPr>
        <p:spPr>
          <a:xfrm>
            <a:off x="6193252" y="4544672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3" name="Прямоугольник 132">
            <a:extLst>
              <a:ext uri="{FF2B5EF4-FFF2-40B4-BE49-F238E27FC236}">
                <a16:creationId xmlns:a16="http://schemas.microsoft.com/office/drawing/2014/main" id="{F7F7CDA8-45E1-4E33-A8E4-0714D8FAD4DD}"/>
              </a:ext>
            </a:extLst>
          </p:cNvPr>
          <p:cNvSpPr/>
          <p:nvPr/>
        </p:nvSpPr>
        <p:spPr>
          <a:xfrm>
            <a:off x="6269044" y="3897500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4" name="Прямоугольник 133">
            <a:extLst>
              <a:ext uri="{FF2B5EF4-FFF2-40B4-BE49-F238E27FC236}">
                <a16:creationId xmlns:a16="http://schemas.microsoft.com/office/drawing/2014/main" id="{99102453-B138-4F86-9BFE-B571FB7BD4E6}"/>
              </a:ext>
            </a:extLst>
          </p:cNvPr>
          <p:cNvSpPr/>
          <p:nvPr/>
        </p:nvSpPr>
        <p:spPr>
          <a:xfrm>
            <a:off x="5144989" y="3896495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Прямоугольник 134">
            <a:extLst>
              <a:ext uri="{FF2B5EF4-FFF2-40B4-BE49-F238E27FC236}">
                <a16:creationId xmlns:a16="http://schemas.microsoft.com/office/drawing/2014/main" id="{EB57337E-0B23-4A6C-925A-4DBD3D71A04D}"/>
              </a:ext>
            </a:extLst>
          </p:cNvPr>
          <p:cNvSpPr/>
          <p:nvPr/>
        </p:nvSpPr>
        <p:spPr>
          <a:xfrm>
            <a:off x="5420027" y="5197923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46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6" grpId="0" animBg="1"/>
      <p:bldP spid="3096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3098" grpId="0" animBg="1"/>
      <p:bldP spid="3098" grpId="1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5562364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Алгоритм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15EE6B10-E6FF-4560-8C9B-527B8A6324D9}"/>
              </a:ext>
            </a:extLst>
          </p:cNvPr>
          <p:cNvSpPr txBox="1">
            <a:spLocks/>
          </p:cNvSpPr>
          <p:nvPr/>
        </p:nvSpPr>
        <p:spPr>
          <a:xfrm>
            <a:off x="1608596" y="1553640"/>
            <a:ext cx="9134391" cy="158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Второй подход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FF40619-551B-4D1F-B3F5-11A3421F15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"/>
          <a:stretch/>
        </p:blipFill>
        <p:spPr>
          <a:xfrm>
            <a:off x="3718148" y="2564904"/>
            <a:ext cx="4608512" cy="3384373"/>
          </a:xfrm>
          <a:prstGeom prst="rect">
            <a:avLst/>
          </a:prstGeom>
          <a:ln w="190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D5C3375-0E9A-45BC-9E5B-65E731A71A16}"/>
              </a:ext>
            </a:extLst>
          </p:cNvPr>
          <p:cNvCxnSpPr>
            <a:cxnSpLocks/>
          </p:cNvCxnSpPr>
          <p:nvPr/>
        </p:nvCxnSpPr>
        <p:spPr>
          <a:xfrm>
            <a:off x="3744038" y="2780928"/>
            <a:ext cx="4582622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E8E82AB0-1F74-4660-A1BF-B7B16D636CE1}"/>
              </a:ext>
            </a:extLst>
          </p:cNvPr>
          <p:cNvCxnSpPr>
            <a:cxnSpLocks/>
          </p:cNvCxnSpPr>
          <p:nvPr/>
        </p:nvCxnSpPr>
        <p:spPr>
          <a:xfrm>
            <a:off x="3744038" y="3068960"/>
            <a:ext cx="4582622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578BB06D-4080-4014-8EF0-13733C4EDA73}"/>
              </a:ext>
            </a:extLst>
          </p:cNvPr>
          <p:cNvCxnSpPr>
            <a:cxnSpLocks/>
          </p:cNvCxnSpPr>
          <p:nvPr/>
        </p:nvCxnSpPr>
        <p:spPr>
          <a:xfrm>
            <a:off x="3744038" y="3356992"/>
            <a:ext cx="4582622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931F3DEB-36D9-4D77-BF82-09E3DA899798}"/>
              </a:ext>
            </a:extLst>
          </p:cNvPr>
          <p:cNvCxnSpPr>
            <a:cxnSpLocks/>
          </p:cNvCxnSpPr>
          <p:nvPr/>
        </p:nvCxnSpPr>
        <p:spPr>
          <a:xfrm>
            <a:off x="3744038" y="3645024"/>
            <a:ext cx="4582622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9AF01DCD-7764-4581-800E-025001B5FA81}"/>
              </a:ext>
            </a:extLst>
          </p:cNvPr>
          <p:cNvCxnSpPr>
            <a:cxnSpLocks/>
          </p:cNvCxnSpPr>
          <p:nvPr/>
        </p:nvCxnSpPr>
        <p:spPr>
          <a:xfrm>
            <a:off x="3744038" y="3933056"/>
            <a:ext cx="4582622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1FF2190F-C2DE-4126-A757-C16445624A4D}"/>
              </a:ext>
            </a:extLst>
          </p:cNvPr>
          <p:cNvCxnSpPr>
            <a:cxnSpLocks/>
          </p:cNvCxnSpPr>
          <p:nvPr/>
        </p:nvCxnSpPr>
        <p:spPr>
          <a:xfrm>
            <a:off x="3744038" y="4221088"/>
            <a:ext cx="4582622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142609E8-44C4-4166-B5C5-74C10F3A551A}"/>
              </a:ext>
            </a:extLst>
          </p:cNvPr>
          <p:cNvCxnSpPr>
            <a:cxnSpLocks/>
          </p:cNvCxnSpPr>
          <p:nvPr/>
        </p:nvCxnSpPr>
        <p:spPr>
          <a:xfrm>
            <a:off x="3744038" y="4509120"/>
            <a:ext cx="4582622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DE0A37E0-3F5B-4300-98A4-4508BFBA5A2B}"/>
              </a:ext>
            </a:extLst>
          </p:cNvPr>
          <p:cNvCxnSpPr>
            <a:cxnSpLocks/>
          </p:cNvCxnSpPr>
          <p:nvPr/>
        </p:nvCxnSpPr>
        <p:spPr>
          <a:xfrm>
            <a:off x="3744038" y="4797152"/>
            <a:ext cx="4582622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258A947B-9B53-41A8-9083-9DB7ACEE07C0}"/>
              </a:ext>
            </a:extLst>
          </p:cNvPr>
          <p:cNvCxnSpPr>
            <a:cxnSpLocks/>
          </p:cNvCxnSpPr>
          <p:nvPr/>
        </p:nvCxnSpPr>
        <p:spPr>
          <a:xfrm>
            <a:off x="3744038" y="5085184"/>
            <a:ext cx="4582622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58D0B30E-8D54-4A34-AD62-C1B09D4233DD}"/>
              </a:ext>
            </a:extLst>
          </p:cNvPr>
          <p:cNvCxnSpPr>
            <a:cxnSpLocks/>
          </p:cNvCxnSpPr>
          <p:nvPr/>
        </p:nvCxnSpPr>
        <p:spPr>
          <a:xfrm>
            <a:off x="3744038" y="5373216"/>
            <a:ext cx="4582622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E1C21D39-10DB-4341-8AD4-FD75F1A8525B}"/>
              </a:ext>
            </a:extLst>
          </p:cNvPr>
          <p:cNvCxnSpPr>
            <a:cxnSpLocks/>
          </p:cNvCxnSpPr>
          <p:nvPr/>
        </p:nvCxnSpPr>
        <p:spPr>
          <a:xfrm>
            <a:off x="3744038" y="5661248"/>
            <a:ext cx="4582622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E34C7574-7A51-4D63-B940-F3F8F76A3ED5}"/>
              </a:ext>
            </a:extLst>
          </p:cNvPr>
          <p:cNvCxnSpPr>
            <a:cxnSpLocks/>
          </p:cNvCxnSpPr>
          <p:nvPr/>
        </p:nvCxnSpPr>
        <p:spPr>
          <a:xfrm>
            <a:off x="3744038" y="5949280"/>
            <a:ext cx="4582622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8721AED7-7F99-4F72-8E50-413F96277317}"/>
              </a:ext>
            </a:extLst>
          </p:cNvPr>
          <p:cNvCxnSpPr>
            <a:cxnSpLocks/>
          </p:cNvCxnSpPr>
          <p:nvPr/>
        </p:nvCxnSpPr>
        <p:spPr>
          <a:xfrm flipV="1">
            <a:off x="4006180" y="2564904"/>
            <a:ext cx="0" cy="338437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158CE079-06FA-4C7B-A6B0-B188049CF624}"/>
              </a:ext>
            </a:extLst>
          </p:cNvPr>
          <p:cNvCxnSpPr>
            <a:cxnSpLocks/>
          </p:cNvCxnSpPr>
          <p:nvPr/>
        </p:nvCxnSpPr>
        <p:spPr>
          <a:xfrm flipV="1">
            <a:off x="4294212" y="2564904"/>
            <a:ext cx="0" cy="338437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единительная линия 68">
            <a:extLst>
              <a:ext uri="{FF2B5EF4-FFF2-40B4-BE49-F238E27FC236}">
                <a16:creationId xmlns:a16="http://schemas.microsoft.com/office/drawing/2014/main" id="{B6C91F5A-4939-452A-809A-31B3E9F41738}"/>
              </a:ext>
            </a:extLst>
          </p:cNvPr>
          <p:cNvCxnSpPr>
            <a:cxnSpLocks/>
          </p:cNvCxnSpPr>
          <p:nvPr/>
        </p:nvCxnSpPr>
        <p:spPr>
          <a:xfrm flipV="1">
            <a:off x="4582244" y="2564904"/>
            <a:ext cx="0" cy="338437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7C3BB4D4-698B-43FF-86DA-086D42B97262}"/>
              </a:ext>
            </a:extLst>
          </p:cNvPr>
          <p:cNvCxnSpPr>
            <a:cxnSpLocks/>
          </p:cNvCxnSpPr>
          <p:nvPr/>
        </p:nvCxnSpPr>
        <p:spPr>
          <a:xfrm flipV="1">
            <a:off x="4870276" y="2564904"/>
            <a:ext cx="0" cy="338437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>
            <a:extLst>
              <a:ext uri="{FF2B5EF4-FFF2-40B4-BE49-F238E27FC236}">
                <a16:creationId xmlns:a16="http://schemas.microsoft.com/office/drawing/2014/main" id="{7F1B7668-54A2-4200-B02D-A335C81C9CCA}"/>
              </a:ext>
            </a:extLst>
          </p:cNvPr>
          <p:cNvCxnSpPr>
            <a:cxnSpLocks/>
          </p:cNvCxnSpPr>
          <p:nvPr/>
        </p:nvCxnSpPr>
        <p:spPr>
          <a:xfrm flipV="1">
            <a:off x="5158308" y="2564904"/>
            <a:ext cx="0" cy="338437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>
            <a:extLst>
              <a:ext uri="{FF2B5EF4-FFF2-40B4-BE49-F238E27FC236}">
                <a16:creationId xmlns:a16="http://schemas.microsoft.com/office/drawing/2014/main" id="{687A3F8F-90E6-4F8A-A023-ADEF49B13534}"/>
              </a:ext>
            </a:extLst>
          </p:cNvPr>
          <p:cNvCxnSpPr>
            <a:cxnSpLocks/>
          </p:cNvCxnSpPr>
          <p:nvPr/>
        </p:nvCxnSpPr>
        <p:spPr>
          <a:xfrm flipV="1">
            <a:off x="5446340" y="2564904"/>
            <a:ext cx="0" cy="338437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>
            <a:extLst>
              <a:ext uri="{FF2B5EF4-FFF2-40B4-BE49-F238E27FC236}">
                <a16:creationId xmlns:a16="http://schemas.microsoft.com/office/drawing/2014/main" id="{277BD0C1-6158-4E50-AD2A-795CDE1C86E0}"/>
              </a:ext>
            </a:extLst>
          </p:cNvPr>
          <p:cNvCxnSpPr>
            <a:cxnSpLocks/>
          </p:cNvCxnSpPr>
          <p:nvPr/>
        </p:nvCxnSpPr>
        <p:spPr>
          <a:xfrm flipV="1">
            <a:off x="5734372" y="2564904"/>
            <a:ext cx="0" cy="338437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0AB78151-151A-42C1-B085-07B3B2F48058}"/>
              </a:ext>
            </a:extLst>
          </p:cNvPr>
          <p:cNvCxnSpPr>
            <a:cxnSpLocks/>
            <a:endCxn id="28" idx="0"/>
          </p:cNvCxnSpPr>
          <p:nvPr/>
        </p:nvCxnSpPr>
        <p:spPr>
          <a:xfrm flipV="1">
            <a:off x="6022404" y="2564904"/>
            <a:ext cx="0" cy="338437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74">
            <a:extLst>
              <a:ext uri="{FF2B5EF4-FFF2-40B4-BE49-F238E27FC236}">
                <a16:creationId xmlns:a16="http://schemas.microsoft.com/office/drawing/2014/main" id="{D9068860-F7F0-4BA3-81FF-1005EAECA9E9}"/>
              </a:ext>
            </a:extLst>
          </p:cNvPr>
          <p:cNvCxnSpPr>
            <a:cxnSpLocks/>
          </p:cNvCxnSpPr>
          <p:nvPr/>
        </p:nvCxnSpPr>
        <p:spPr>
          <a:xfrm flipV="1">
            <a:off x="6310436" y="2564904"/>
            <a:ext cx="0" cy="338437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D80262C9-C167-4E80-A325-399A8D165B38}"/>
              </a:ext>
            </a:extLst>
          </p:cNvPr>
          <p:cNvCxnSpPr>
            <a:cxnSpLocks/>
          </p:cNvCxnSpPr>
          <p:nvPr/>
        </p:nvCxnSpPr>
        <p:spPr>
          <a:xfrm flipV="1">
            <a:off x="6598468" y="2564904"/>
            <a:ext cx="0" cy="338437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>
            <a:extLst>
              <a:ext uri="{FF2B5EF4-FFF2-40B4-BE49-F238E27FC236}">
                <a16:creationId xmlns:a16="http://schemas.microsoft.com/office/drawing/2014/main" id="{7566DCD9-D4BF-4F23-94ED-0FA6D45988ED}"/>
              </a:ext>
            </a:extLst>
          </p:cNvPr>
          <p:cNvCxnSpPr>
            <a:cxnSpLocks/>
          </p:cNvCxnSpPr>
          <p:nvPr/>
        </p:nvCxnSpPr>
        <p:spPr>
          <a:xfrm flipV="1">
            <a:off x="6886500" y="2564904"/>
            <a:ext cx="0" cy="338437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98F0B227-FA37-4531-878F-87748AF013AA}"/>
              </a:ext>
            </a:extLst>
          </p:cNvPr>
          <p:cNvCxnSpPr>
            <a:cxnSpLocks/>
          </p:cNvCxnSpPr>
          <p:nvPr/>
        </p:nvCxnSpPr>
        <p:spPr>
          <a:xfrm flipV="1">
            <a:off x="7162451" y="2564904"/>
            <a:ext cx="12081" cy="338437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>
            <a:extLst>
              <a:ext uri="{FF2B5EF4-FFF2-40B4-BE49-F238E27FC236}">
                <a16:creationId xmlns:a16="http://schemas.microsoft.com/office/drawing/2014/main" id="{E97D5C80-96B5-4650-97EE-73CD0D3DE711}"/>
              </a:ext>
            </a:extLst>
          </p:cNvPr>
          <p:cNvCxnSpPr>
            <a:cxnSpLocks/>
          </p:cNvCxnSpPr>
          <p:nvPr/>
        </p:nvCxnSpPr>
        <p:spPr>
          <a:xfrm flipV="1">
            <a:off x="7462564" y="2564904"/>
            <a:ext cx="0" cy="338437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210D4ADD-DD3D-4241-BA30-776F1D8CD912}"/>
              </a:ext>
            </a:extLst>
          </p:cNvPr>
          <p:cNvCxnSpPr>
            <a:cxnSpLocks/>
          </p:cNvCxnSpPr>
          <p:nvPr/>
        </p:nvCxnSpPr>
        <p:spPr>
          <a:xfrm flipV="1">
            <a:off x="7750596" y="2564904"/>
            <a:ext cx="0" cy="338437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единительная линия 80">
            <a:extLst>
              <a:ext uri="{FF2B5EF4-FFF2-40B4-BE49-F238E27FC236}">
                <a16:creationId xmlns:a16="http://schemas.microsoft.com/office/drawing/2014/main" id="{823029C9-B3F5-4993-8C02-49F4EC01DAE2}"/>
              </a:ext>
            </a:extLst>
          </p:cNvPr>
          <p:cNvCxnSpPr>
            <a:cxnSpLocks/>
          </p:cNvCxnSpPr>
          <p:nvPr/>
        </p:nvCxnSpPr>
        <p:spPr>
          <a:xfrm flipV="1">
            <a:off x="8038628" y="2564904"/>
            <a:ext cx="0" cy="338437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>
            <a:extLst>
              <a:ext uri="{FF2B5EF4-FFF2-40B4-BE49-F238E27FC236}">
                <a16:creationId xmlns:a16="http://schemas.microsoft.com/office/drawing/2014/main" id="{80A0900A-DECB-49FA-B54E-72AA8908A4A1}"/>
              </a:ext>
            </a:extLst>
          </p:cNvPr>
          <p:cNvCxnSpPr>
            <a:cxnSpLocks/>
          </p:cNvCxnSpPr>
          <p:nvPr/>
        </p:nvCxnSpPr>
        <p:spPr>
          <a:xfrm flipH="1" flipV="1">
            <a:off x="8321425" y="2564904"/>
            <a:ext cx="5235" cy="3384376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>
            <a:extLst>
              <a:ext uri="{FF2B5EF4-FFF2-40B4-BE49-F238E27FC236}">
                <a16:creationId xmlns:a16="http://schemas.microsoft.com/office/drawing/2014/main" id="{1C0635AB-9618-4767-BB5F-678E44C50478}"/>
              </a:ext>
            </a:extLst>
          </p:cNvPr>
          <p:cNvCxnSpPr>
            <a:cxnSpLocks/>
          </p:cNvCxnSpPr>
          <p:nvPr/>
        </p:nvCxnSpPr>
        <p:spPr>
          <a:xfrm>
            <a:off x="3744038" y="2564904"/>
            <a:ext cx="4582622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Прямоугольник 119">
            <a:extLst>
              <a:ext uri="{FF2B5EF4-FFF2-40B4-BE49-F238E27FC236}">
                <a16:creationId xmlns:a16="http://schemas.microsoft.com/office/drawing/2014/main" id="{DF2A88AB-C971-455F-B08E-98380113F44B}"/>
              </a:ext>
            </a:extLst>
          </p:cNvPr>
          <p:cNvSpPr/>
          <p:nvPr/>
        </p:nvSpPr>
        <p:spPr>
          <a:xfrm flipH="1">
            <a:off x="4055676" y="2807317"/>
            <a:ext cx="4571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Прямоугольник 136">
            <a:extLst>
              <a:ext uri="{FF2B5EF4-FFF2-40B4-BE49-F238E27FC236}">
                <a16:creationId xmlns:a16="http://schemas.microsoft.com/office/drawing/2014/main" id="{8883DBC1-8D0D-448D-9DE9-4F2CF5FA9A25}"/>
              </a:ext>
            </a:extLst>
          </p:cNvPr>
          <p:cNvSpPr/>
          <p:nvPr/>
        </p:nvSpPr>
        <p:spPr>
          <a:xfrm flipH="1">
            <a:off x="4136422" y="2843221"/>
            <a:ext cx="4571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8" name="Прямоугольник 137">
            <a:extLst>
              <a:ext uri="{FF2B5EF4-FFF2-40B4-BE49-F238E27FC236}">
                <a16:creationId xmlns:a16="http://schemas.microsoft.com/office/drawing/2014/main" id="{015564E2-0AB1-4FE2-966B-B949DB55B50A}"/>
              </a:ext>
            </a:extLst>
          </p:cNvPr>
          <p:cNvSpPr/>
          <p:nvPr/>
        </p:nvSpPr>
        <p:spPr>
          <a:xfrm flipH="1">
            <a:off x="5334269" y="3980629"/>
            <a:ext cx="4571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9" name="Прямоугольник 138">
            <a:extLst>
              <a:ext uri="{FF2B5EF4-FFF2-40B4-BE49-F238E27FC236}">
                <a16:creationId xmlns:a16="http://schemas.microsoft.com/office/drawing/2014/main" id="{D6C93997-5714-4859-BFD4-59768AC2D717}"/>
              </a:ext>
            </a:extLst>
          </p:cNvPr>
          <p:cNvSpPr/>
          <p:nvPr/>
        </p:nvSpPr>
        <p:spPr>
          <a:xfrm flipH="1">
            <a:off x="5288550" y="4044497"/>
            <a:ext cx="4571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8F311D4C-2FE8-47C2-A040-D9ABA52B8EE4}"/>
              </a:ext>
            </a:extLst>
          </p:cNvPr>
          <p:cNvSpPr/>
          <p:nvPr/>
        </p:nvSpPr>
        <p:spPr>
          <a:xfrm flipH="1">
            <a:off x="5247520" y="4118256"/>
            <a:ext cx="4571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1" name="Прямоугольник 140">
            <a:extLst>
              <a:ext uri="{FF2B5EF4-FFF2-40B4-BE49-F238E27FC236}">
                <a16:creationId xmlns:a16="http://schemas.microsoft.com/office/drawing/2014/main" id="{6D5D3B80-44F5-40E7-B61A-0BF41C7B1620}"/>
              </a:ext>
            </a:extLst>
          </p:cNvPr>
          <p:cNvSpPr/>
          <p:nvPr/>
        </p:nvSpPr>
        <p:spPr>
          <a:xfrm flipH="1">
            <a:off x="5230027" y="4169155"/>
            <a:ext cx="4571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2" name="Прямоугольник 141">
            <a:extLst>
              <a:ext uri="{FF2B5EF4-FFF2-40B4-BE49-F238E27FC236}">
                <a16:creationId xmlns:a16="http://schemas.microsoft.com/office/drawing/2014/main" id="{8F1B9F01-DBFB-429A-98FA-0B5B0694C3F7}"/>
              </a:ext>
            </a:extLst>
          </p:cNvPr>
          <p:cNvSpPr/>
          <p:nvPr/>
        </p:nvSpPr>
        <p:spPr>
          <a:xfrm flipH="1">
            <a:off x="5172719" y="3940373"/>
            <a:ext cx="4571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3" name="Прямоугольник 142">
            <a:extLst>
              <a:ext uri="{FF2B5EF4-FFF2-40B4-BE49-F238E27FC236}">
                <a16:creationId xmlns:a16="http://schemas.microsoft.com/office/drawing/2014/main" id="{47EA8EC7-9228-43E8-B6CF-EB7C81B17FD6}"/>
              </a:ext>
            </a:extLst>
          </p:cNvPr>
          <p:cNvSpPr/>
          <p:nvPr/>
        </p:nvSpPr>
        <p:spPr>
          <a:xfrm flipH="1">
            <a:off x="5261150" y="4078213"/>
            <a:ext cx="4571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4" name="Прямоугольник 143">
            <a:extLst>
              <a:ext uri="{FF2B5EF4-FFF2-40B4-BE49-F238E27FC236}">
                <a16:creationId xmlns:a16="http://schemas.microsoft.com/office/drawing/2014/main" id="{BCA69774-2AC2-42AD-BD4A-E56E6AC4D4F1}"/>
              </a:ext>
            </a:extLst>
          </p:cNvPr>
          <p:cNvSpPr/>
          <p:nvPr/>
        </p:nvSpPr>
        <p:spPr>
          <a:xfrm flipH="1">
            <a:off x="5306043" y="4018210"/>
            <a:ext cx="4571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190F9EB8-9786-4901-8D7E-4250FB299D5F}"/>
              </a:ext>
            </a:extLst>
          </p:cNvPr>
          <p:cNvSpPr/>
          <p:nvPr/>
        </p:nvSpPr>
        <p:spPr>
          <a:xfrm flipH="1">
            <a:off x="5360221" y="3957078"/>
            <a:ext cx="4571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6" name="Прямоугольник 145">
            <a:extLst>
              <a:ext uri="{FF2B5EF4-FFF2-40B4-BE49-F238E27FC236}">
                <a16:creationId xmlns:a16="http://schemas.microsoft.com/office/drawing/2014/main" id="{F1E0CBA0-E7B4-451C-BA45-6448B2C807CE}"/>
              </a:ext>
            </a:extLst>
          </p:cNvPr>
          <p:cNvSpPr/>
          <p:nvPr/>
        </p:nvSpPr>
        <p:spPr>
          <a:xfrm flipH="1">
            <a:off x="5238290" y="4141115"/>
            <a:ext cx="4571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7" name="Овал 146">
            <a:extLst>
              <a:ext uri="{FF2B5EF4-FFF2-40B4-BE49-F238E27FC236}">
                <a16:creationId xmlns:a16="http://schemas.microsoft.com/office/drawing/2014/main" id="{A324AEA0-B6C6-4646-BB7A-B4FCC0379729}"/>
              </a:ext>
            </a:extLst>
          </p:cNvPr>
          <p:cNvSpPr/>
          <p:nvPr/>
        </p:nvSpPr>
        <p:spPr>
          <a:xfrm>
            <a:off x="3913549" y="2709231"/>
            <a:ext cx="414271" cy="281149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80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0" grpId="1" animBg="1"/>
      <p:bldP spid="137" grpId="0" animBg="1"/>
      <p:bldP spid="137" grpId="1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5562364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Алгоритм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15EE6B10-E6FF-4560-8C9B-527B8A6324D9}"/>
              </a:ext>
            </a:extLst>
          </p:cNvPr>
          <p:cNvSpPr txBox="1">
            <a:spLocks/>
          </p:cNvSpPr>
          <p:nvPr/>
        </p:nvSpPr>
        <p:spPr>
          <a:xfrm>
            <a:off x="1608596" y="1553640"/>
            <a:ext cx="9134391" cy="158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Второй подход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FF40619-551B-4D1F-B3F5-11A3421F1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48" y="2564904"/>
            <a:ext cx="4608512" cy="3456384"/>
          </a:xfrm>
          <a:prstGeom prst="rect">
            <a:avLst/>
          </a:prstGeom>
          <a:ln w="190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D5C3375-0E9A-45BC-9E5B-65E731A71A16}"/>
              </a:ext>
            </a:extLst>
          </p:cNvPr>
          <p:cNvCxnSpPr>
            <a:cxnSpLocks/>
          </p:cNvCxnSpPr>
          <p:nvPr/>
        </p:nvCxnSpPr>
        <p:spPr>
          <a:xfrm>
            <a:off x="3731093" y="3933056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C1DE77CC-97CC-4798-BD89-E93DB043D698}"/>
              </a:ext>
            </a:extLst>
          </p:cNvPr>
          <p:cNvCxnSpPr>
            <a:cxnSpLocks/>
          </p:cNvCxnSpPr>
          <p:nvPr/>
        </p:nvCxnSpPr>
        <p:spPr>
          <a:xfrm>
            <a:off x="3731093" y="4149080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0C160A51-7BE4-4504-96F3-E40F37B886E7}"/>
              </a:ext>
            </a:extLst>
          </p:cNvPr>
          <p:cNvCxnSpPr>
            <a:cxnSpLocks/>
          </p:cNvCxnSpPr>
          <p:nvPr/>
        </p:nvCxnSpPr>
        <p:spPr>
          <a:xfrm>
            <a:off x="3731093" y="4365104"/>
            <a:ext cx="4595567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AE2B259A-4705-44EB-A657-9AECB4211C25}"/>
              </a:ext>
            </a:extLst>
          </p:cNvPr>
          <p:cNvCxnSpPr>
            <a:cxnSpLocks/>
          </p:cNvCxnSpPr>
          <p:nvPr/>
        </p:nvCxnSpPr>
        <p:spPr>
          <a:xfrm>
            <a:off x="3731093" y="4581128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6BD2861B-2B2E-499D-84D9-A03ED72F5E59}"/>
              </a:ext>
            </a:extLst>
          </p:cNvPr>
          <p:cNvCxnSpPr>
            <a:cxnSpLocks/>
          </p:cNvCxnSpPr>
          <p:nvPr/>
        </p:nvCxnSpPr>
        <p:spPr>
          <a:xfrm>
            <a:off x="3731093" y="4797152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B416D1DB-BA12-4DCE-8EAC-3A724CFC9588}"/>
              </a:ext>
            </a:extLst>
          </p:cNvPr>
          <p:cNvCxnSpPr>
            <a:cxnSpLocks/>
          </p:cNvCxnSpPr>
          <p:nvPr/>
        </p:nvCxnSpPr>
        <p:spPr>
          <a:xfrm>
            <a:off x="3731093" y="5013176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40772D63-2AB0-4332-9CA0-4F6B5E8E2793}"/>
              </a:ext>
            </a:extLst>
          </p:cNvPr>
          <p:cNvCxnSpPr>
            <a:cxnSpLocks/>
          </p:cNvCxnSpPr>
          <p:nvPr/>
        </p:nvCxnSpPr>
        <p:spPr>
          <a:xfrm>
            <a:off x="3731093" y="5229200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2" name="Прямоугольник 121">
            <a:extLst>
              <a:ext uri="{FF2B5EF4-FFF2-40B4-BE49-F238E27FC236}">
                <a16:creationId xmlns:a16="http://schemas.microsoft.com/office/drawing/2014/main" id="{42311843-3033-48DB-BD84-896B5EFF77DA}"/>
              </a:ext>
            </a:extLst>
          </p:cNvPr>
          <p:cNvSpPr/>
          <p:nvPr/>
        </p:nvSpPr>
        <p:spPr>
          <a:xfrm>
            <a:off x="5232116" y="4122896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276083EF-CFD9-42F3-8A83-0413D47C809F}"/>
              </a:ext>
            </a:extLst>
          </p:cNvPr>
          <p:cNvSpPr/>
          <p:nvPr/>
        </p:nvSpPr>
        <p:spPr>
          <a:xfrm>
            <a:off x="5169478" y="4544672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Прямоугольник 124">
            <a:extLst>
              <a:ext uri="{FF2B5EF4-FFF2-40B4-BE49-F238E27FC236}">
                <a16:creationId xmlns:a16="http://schemas.microsoft.com/office/drawing/2014/main" id="{406746BD-2C22-4EDB-B0E7-47C5AF802CE6}"/>
              </a:ext>
            </a:extLst>
          </p:cNvPr>
          <p:cNvSpPr/>
          <p:nvPr/>
        </p:nvSpPr>
        <p:spPr>
          <a:xfrm>
            <a:off x="5263434" y="4761146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3E60944A-C434-44A9-9E89-5CB3880CCE68}"/>
              </a:ext>
            </a:extLst>
          </p:cNvPr>
          <p:cNvSpPr/>
          <p:nvPr/>
        </p:nvSpPr>
        <p:spPr>
          <a:xfrm>
            <a:off x="5357390" y="4977620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Прямоугольник 126">
            <a:extLst>
              <a:ext uri="{FF2B5EF4-FFF2-40B4-BE49-F238E27FC236}">
                <a16:creationId xmlns:a16="http://schemas.microsoft.com/office/drawing/2014/main" id="{73648088-E71D-41F2-9DA9-22A55D707353}"/>
              </a:ext>
            </a:extLst>
          </p:cNvPr>
          <p:cNvSpPr/>
          <p:nvPr/>
        </p:nvSpPr>
        <p:spPr>
          <a:xfrm>
            <a:off x="6269044" y="4117764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Прямоугольник 127">
            <a:extLst>
              <a:ext uri="{FF2B5EF4-FFF2-40B4-BE49-F238E27FC236}">
                <a16:creationId xmlns:a16="http://schemas.microsoft.com/office/drawing/2014/main" id="{79EFAA8D-7A68-4C47-88FE-269C6E536C56}"/>
              </a:ext>
            </a:extLst>
          </p:cNvPr>
          <p:cNvSpPr/>
          <p:nvPr/>
        </p:nvSpPr>
        <p:spPr>
          <a:xfrm>
            <a:off x="6237725" y="4333783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Прямоугольник 128">
            <a:extLst>
              <a:ext uri="{FF2B5EF4-FFF2-40B4-BE49-F238E27FC236}">
                <a16:creationId xmlns:a16="http://schemas.microsoft.com/office/drawing/2014/main" id="{231B202A-BCF1-4444-A261-C1CB04BD0F3C}"/>
              </a:ext>
            </a:extLst>
          </p:cNvPr>
          <p:cNvSpPr/>
          <p:nvPr/>
        </p:nvSpPr>
        <p:spPr>
          <a:xfrm>
            <a:off x="6144472" y="4761145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B2D950D9-992F-4037-8047-5DB2330E08A1}"/>
              </a:ext>
            </a:extLst>
          </p:cNvPr>
          <p:cNvSpPr/>
          <p:nvPr/>
        </p:nvSpPr>
        <p:spPr>
          <a:xfrm>
            <a:off x="6130615" y="4986096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096E8A84-55DB-4859-9B52-59B2EE720E7B}"/>
              </a:ext>
            </a:extLst>
          </p:cNvPr>
          <p:cNvSpPr/>
          <p:nvPr/>
        </p:nvSpPr>
        <p:spPr>
          <a:xfrm>
            <a:off x="6138606" y="5197923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Прямоугольник 131">
            <a:extLst>
              <a:ext uri="{FF2B5EF4-FFF2-40B4-BE49-F238E27FC236}">
                <a16:creationId xmlns:a16="http://schemas.microsoft.com/office/drawing/2014/main" id="{A6458363-94AF-4F21-AEE9-5542EA3F0D4C}"/>
              </a:ext>
            </a:extLst>
          </p:cNvPr>
          <p:cNvSpPr/>
          <p:nvPr/>
        </p:nvSpPr>
        <p:spPr>
          <a:xfrm>
            <a:off x="6193252" y="4544672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3" name="Прямоугольник 132">
            <a:extLst>
              <a:ext uri="{FF2B5EF4-FFF2-40B4-BE49-F238E27FC236}">
                <a16:creationId xmlns:a16="http://schemas.microsoft.com/office/drawing/2014/main" id="{F7F7CDA8-45E1-4E33-A8E4-0714D8FAD4DD}"/>
              </a:ext>
            </a:extLst>
          </p:cNvPr>
          <p:cNvSpPr/>
          <p:nvPr/>
        </p:nvSpPr>
        <p:spPr>
          <a:xfrm>
            <a:off x="6269044" y="3897500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4" name="Прямоугольник 133">
            <a:extLst>
              <a:ext uri="{FF2B5EF4-FFF2-40B4-BE49-F238E27FC236}">
                <a16:creationId xmlns:a16="http://schemas.microsoft.com/office/drawing/2014/main" id="{99102453-B138-4F86-9BFE-B571FB7BD4E6}"/>
              </a:ext>
            </a:extLst>
          </p:cNvPr>
          <p:cNvSpPr/>
          <p:nvPr/>
        </p:nvSpPr>
        <p:spPr>
          <a:xfrm>
            <a:off x="5144989" y="3896495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Прямоугольник 134">
            <a:extLst>
              <a:ext uri="{FF2B5EF4-FFF2-40B4-BE49-F238E27FC236}">
                <a16:creationId xmlns:a16="http://schemas.microsoft.com/office/drawing/2014/main" id="{EB57337E-0B23-4A6C-925A-4DBD3D71A04D}"/>
              </a:ext>
            </a:extLst>
          </p:cNvPr>
          <p:cNvSpPr/>
          <p:nvPr/>
        </p:nvSpPr>
        <p:spPr>
          <a:xfrm>
            <a:off x="5420027" y="5197923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8460FC1A-65A9-4370-9EA1-9D46CEEAE7BB}"/>
              </a:ext>
            </a:extLst>
          </p:cNvPr>
          <p:cNvSpPr/>
          <p:nvPr/>
        </p:nvSpPr>
        <p:spPr>
          <a:xfrm>
            <a:off x="6149983" y="4332886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A9E75E4F-D872-4B80-9E7B-7C35A4E30035}"/>
              </a:ext>
            </a:extLst>
          </p:cNvPr>
          <p:cNvSpPr/>
          <p:nvPr/>
        </p:nvSpPr>
        <p:spPr>
          <a:xfrm>
            <a:off x="6013573" y="4223061"/>
            <a:ext cx="414271" cy="281149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0CBA01E-9A9D-444E-90D4-A36D8480E253}"/>
              </a:ext>
            </a:extLst>
          </p:cNvPr>
          <p:cNvSpPr/>
          <p:nvPr/>
        </p:nvSpPr>
        <p:spPr>
          <a:xfrm>
            <a:off x="5210857" y="4334148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774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35" grpId="0" animBg="1"/>
      <p:bldP spid="35" grpId="1" animBg="1"/>
      <p:bldP spid="36" grpId="0" animBg="1"/>
      <p:bldP spid="36" grpId="1" animBg="1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5562364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Алгоритм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15EE6B10-E6FF-4560-8C9B-527B8A6324D9}"/>
              </a:ext>
            </a:extLst>
          </p:cNvPr>
          <p:cNvSpPr txBox="1">
            <a:spLocks/>
          </p:cNvSpPr>
          <p:nvPr/>
        </p:nvSpPr>
        <p:spPr>
          <a:xfrm>
            <a:off x="1608596" y="1553640"/>
            <a:ext cx="9134391" cy="158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Второй подход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FF40619-551B-4D1F-B3F5-11A3421F1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48" y="2564904"/>
            <a:ext cx="4608512" cy="3456384"/>
          </a:xfrm>
          <a:prstGeom prst="rect">
            <a:avLst/>
          </a:prstGeom>
          <a:ln w="190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D5C3375-0E9A-45BC-9E5B-65E731A71A16}"/>
              </a:ext>
            </a:extLst>
          </p:cNvPr>
          <p:cNvCxnSpPr>
            <a:cxnSpLocks/>
          </p:cNvCxnSpPr>
          <p:nvPr/>
        </p:nvCxnSpPr>
        <p:spPr>
          <a:xfrm>
            <a:off x="3731093" y="3933056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C1DE77CC-97CC-4798-BD89-E93DB043D698}"/>
              </a:ext>
            </a:extLst>
          </p:cNvPr>
          <p:cNvCxnSpPr>
            <a:cxnSpLocks/>
          </p:cNvCxnSpPr>
          <p:nvPr/>
        </p:nvCxnSpPr>
        <p:spPr>
          <a:xfrm>
            <a:off x="3731093" y="4149080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0C160A51-7BE4-4504-96F3-E40F37B886E7}"/>
              </a:ext>
            </a:extLst>
          </p:cNvPr>
          <p:cNvCxnSpPr>
            <a:cxnSpLocks/>
          </p:cNvCxnSpPr>
          <p:nvPr/>
        </p:nvCxnSpPr>
        <p:spPr>
          <a:xfrm>
            <a:off x="3731093" y="4365104"/>
            <a:ext cx="4595567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AE2B259A-4705-44EB-A657-9AECB4211C25}"/>
              </a:ext>
            </a:extLst>
          </p:cNvPr>
          <p:cNvCxnSpPr>
            <a:cxnSpLocks/>
          </p:cNvCxnSpPr>
          <p:nvPr/>
        </p:nvCxnSpPr>
        <p:spPr>
          <a:xfrm>
            <a:off x="3731093" y="4581128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6BD2861B-2B2E-499D-84D9-A03ED72F5E59}"/>
              </a:ext>
            </a:extLst>
          </p:cNvPr>
          <p:cNvCxnSpPr>
            <a:cxnSpLocks/>
          </p:cNvCxnSpPr>
          <p:nvPr/>
        </p:nvCxnSpPr>
        <p:spPr>
          <a:xfrm>
            <a:off x="3731093" y="4797152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B416D1DB-BA12-4DCE-8EAC-3A724CFC9588}"/>
              </a:ext>
            </a:extLst>
          </p:cNvPr>
          <p:cNvCxnSpPr>
            <a:cxnSpLocks/>
          </p:cNvCxnSpPr>
          <p:nvPr/>
        </p:nvCxnSpPr>
        <p:spPr>
          <a:xfrm>
            <a:off x="3731093" y="5013176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40772D63-2AB0-4332-9CA0-4F6B5E8E2793}"/>
              </a:ext>
            </a:extLst>
          </p:cNvPr>
          <p:cNvCxnSpPr>
            <a:cxnSpLocks/>
          </p:cNvCxnSpPr>
          <p:nvPr/>
        </p:nvCxnSpPr>
        <p:spPr>
          <a:xfrm>
            <a:off x="3731093" y="5229200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2" name="Прямоугольник 121">
            <a:extLst>
              <a:ext uri="{FF2B5EF4-FFF2-40B4-BE49-F238E27FC236}">
                <a16:creationId xmlns:a16="http://schemas.microsoft.com/office/drawing/2014/main" id="{42311843-3033-48DB-BD84-896B5EFF77DA}"/>
              </a:ext>
            </a:extLst>
          </p:cNvPr>
          <p:cNvSpPr/>
          <p:nvPr/>
        </p:nvSpPr>
        <p:spPr>
          <a:xfrm>
            <a:off x="5232116" y="4122896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276083EF-CFD9-42F3-8A83-0413D47C809F}"/>
              </a:ext>
            </a:extLst>
          </p:cNvPr>
          <p:cNvSpPr/>
          <p:nvPr/>
        </p:nvSpPr>
        <p:spPr>
          <a:xfrm>
            <a:off x="5169478" y="4544672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Прямоугольник 124">
            <a:extLst>
              <a:ext uri="{FF2B5EF4-FFF2-40B4-BE49-F238E27FC236}">
                <a16:creationId xmlns:a16="http://schemas.microsoft.com/office/drawing/2014/main" id="{406746BD-2C22-4EDB-B0E7-47C5AF802CE6}"/>
              </a:ext>
            </a:extLst>
          </p:cNvPr>
          <p:cNvSpPr/>
          <p:nvPr/>
        </p:nvSpPr>
        <p:spPr>
          <a:xfrm>
            <a:off x="5263434" y="4761146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3E60944A-C434-44A9-9E89-5CB3880CCE68}"/>
              </a:ext>
            </a:extLst>
          </p:cNvPr>
          <p:cNvSpPr/>
          <p:nvPr/>
        </p:nvSpPr>
        <p:spPr>
          <a:xfrm>
            <a:off x="5357390" y="4977620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Прямоугольник 126">
            <a:extLst>
              <a:ext uri="{FF2B5EF4-FFF2-40B4-BE49-F238E27FC236}">
                <a16:creationId xmlns:a16="http://schemas.microsoft.com/office/drawing/2014/main" id="{73648088-E71D-41F2-9DA9-22A55D707353}"/>
              </a:ext>
            </a:extLst>
          </p:cNvPr>
          <p:cNvSpPr/>
          <p:nvPr/>
        </p:nvSpPr>
        <p:spPr>
          <a:xfrm>
            <a:off x="6269044" y="4117764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Прямоугольник 127">
            <a:extLst>
              <a:ext uri="{FF2B5EF4-FFF2-40B4-BE49-F238E27FC236}">
                <a16:creationId xmlns:a16="http://schemas.microsoft.com/office/drawing/2014/main" id="{79EFAA8D-7A68-4C47-88FE-269C6E536C56}"/>
              </a:ext>
            </a:extLst>
          </p:cNvPr>
          <p:cNvSpPr/>
          <p:nvPr/>
        </p:nvSpPr>
        <p:spPr>
          <a:xfrm>
            <a:off x="6237725" y="4333783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Прямоугольник 128">
            <a:extLst>
              <a:ext uri="{FF2B5EF4-FFF2-40B4-BE49-F238E27FC236}">
                <a16:creationId xmlns:a16="http://schemas.microsoft.com/office/drawing/2014/main" id="{231B202A-BCF1-4444-A261-C1CB04BD0F3C}"/>
              </a:ext>
            </a:extLst>
          </p:cNvPr>
          <p:cNvSpPr/>
          <p:nvPr/>
        </p:nvSpPr>
        <p:spPr>
          <a:xfrm>
            <a:off x="6144472" y="4761145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B2D950D9-992F-4037-8047-5DB2330E08A1}"/>
              </a:ext>
            </a:extLst>
          </p:cNvPr>
          <p:cNvSpPr/>
          <p:nvPr/>
        </p:nvSpPr>
        <p:spPr>
          <a:xfrm>
            <a:off x="6130615" y="4986096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096E8A84-55DB-4859-9B52-59B2EE720E7B}"/>
              </a:ext>
            </a:extLst>
          </p:cNvPr>
          <p:cNvSpPr/>
          <p:nvPr/>
        </p:nvSpPr>
        <p:spPr>
          <a:xfrm>
            <a:off x="6136311" y="5197881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Прямоугольник 131">
            <a:extLst>
              <a:ext uri="{FF2B5EF4-FFF2-40B4-BE49-F238E27FC236}">
                <a16:creationId xmlns:a16="http://schemas.microsoft.com/office/drawing/2014/main" id="{A6458363-94AF-4F21-AEE9-5542EA3F0D4C}"/>
              </a:ext>
            </a:extLst>
          </p:cNvPr>
          <p:cNvSpPr/>
          <p:nvPr/>
        </p:nvSpPr>
        <p:spPr>
          <a:xfrm>
            <a:off x="6193252" y="4544672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3" name="Прямоугольник 132">
            <a:extLst>
              <a:ext uri="{FF2B5EF4-FFF2-40B4-BE49-F238E27FC236}">
                <a16:creationId xmlns:a16="http://schemas.microsoft.com/office/drawing/2014/main" id="{F7F7CDA8-45E1-4E33-A8E4-0714D8FAD4DD}"/>
              </a:ext>
            </a:extLst>
          </p:cNvPr>
          <p:cNvSpPr/>
          <p:nvPr/>
        </p:nvSpPr>
        <p:spPr>
          <a:xfrm>
            <a:off x="6269044" y="3897500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4" name="Прямоугольник 133">
            <a:extLst>
              <a:ext uri="{FF2B5EF4-FFF2-40B4-BE49-F238E27FC236}">
                <a16:creationId xmlns:a16="http://schemas.microsoft.com/office/drawing/2014/main" id="{99102453-B138-4F86-9BFE-B571FB7BD4E6}"/>
              </a:ext>
            </a:extLst>
          </p:cNvPr>
          <p:cNvSpPr/>
          <p:nvPr/>
        </p:nvSpPr>
        <p:spPr>
          <a:xfrm>
            <a:off x="5144989" y="3896495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Прямоугольник 134">
            <a:extLst>
              <a:ext uri="{FF2B5EF4-FFF2-40B4-BE49-F238E27FC236}">
                <a16:creationId xmlns:a16="http://schemas.microsoft.com/office/drawing/2014/main" id="{EB57337E-0B23-4A6C-925A-4DBD3D71A04D}"/>
              </a:ext>
            </a:extLst>
          </p:cNvPr>
          <p:cNvSpPr/>
          <p:nvPr/>
        </p:nvSpPr>
        <p:spPr>
          <a:xfrm>
            <a:off x="5420027" y="5197923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0CBA01E-9A9D-444E-90D4-A36D8480E253}"/>
              </a:ext>
            </a:extLst>
          </p:cNvPr>
          <p:cNvSpPr/>
          <p:nvPr/>
        </p:nvSpPr>
        <p:spPr>
          <a:xfrm>
            <a:off x="5210857" y="4334148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4526960-5D89-49A9-995D-1DC5E196CFDC}"/>
              </a:ext>
            </a:extLst>
          </p:cNvPr>
          <p:cNvSpPr/>
          <p:nvPr/>
        </p:nvSpPr>
        <p:spPr>
          <a:xfrm>
            <a:off x="5675697" y="3899204"/>
            <a:ext cx="62637" cy="626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171219D8-6775-4A53-AB81-59B42F643C3F}"/>
              </a:ext>
            </a:extLst>
          </p:cNvPr>
          <p:cNvSpPr/>
          <p:nvPr/>
        </p:nvSpPr>
        <p:spPr>
          <a:xfrm>
            <a:off x="5750580" y="4117761"/>
            <a:ext cx="62637" cy="626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CB102836-3C20-4E31-B59E-5E9F574D8DCF}"/>
              </a:ext>
            </a:extLst>
          </p:cNvPr>
          <p:cNvSpPr/>
          <p:nvPr/>
        </p:nvSpPr>
        <p:spPr>
          <a:xfrm>
            <a:off x="5719261" y="4333683"/>
            <a:ext cx="62637" cy="626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ED60973-1B79-497B-8EB4-66D7DFD7A81C}"/>
              </a:ext>
            </a:extLst>
          </p:cNvPr>
          <p:cNvSpPr/>
          <p:nvPr/>
        </p:nvSpPr>
        <p:spPr>
          <a:xfrm>
            <a:off x="5675697" y="4544672"/>
            <a:ext cx="62637" cy="626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2E08E153-F6F1-4428-8F79-CF10A6B0A9BE}"/>
              </a:ext>
            </a:extLst>
          </p:cNvPr>
          <p:cNvSpPr/>
          <p:nvPr/>
        </p:nvSpPr>
        <p:spPr>
          <a:xfrm>
            <a:off x="5703953" y="4764933"/>
            <a:ext cx="62637" cy="626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A979C168-6A10-4EAB-8D7F-013B0BE6EC2A}"/>
              </a:ext>
            </a:extLst>
          </p:cNvPr>
          <p:cNvSpPr/>
          <p:nvPr/>
        </p:nvSpPr>
        <p:spPr>
          <a:xfrm>
            <a:off x="5738334" y="4977619"/>
            <a:ext cx="62637" cy="626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8CAF4759-E814-483F-9194-94F76BA000F0}"/>
              </a:ext>
            </a:extLst>
          </p:cNvPr>
          <p:cNvSpPr/>
          <p:nvPr/>
        </p:nvSpPr>
        <p:spPr>
          <a:xfrm>
            <a:off x="5781898" y="5197881"/>
            <a:ext cx="62637" cy="626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66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5562364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Алгоритм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15EE6B10-E6FF-4560-8C9B-527B8A6324D9}"/>
              </a:ext>
            </a:extLst>
          </p:cNvPr>
          <p:cNvSpPr txBox="1">
            <a:spLocks/>
          </p:cNvSpPr>
          <p:nvPr/>
        </p:nvSpPr>
        <p:spPr>
          <a:xfrm>
            <a:off x="1608596" y="1553640"/>
            <a:ext cx="9134391" cy="158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Второй подход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FF40619-551B-4D1F-B3F5-11A3421F1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48" y="2564904"/>
            <a:ext cx="4608512" cy="3456384"/>
          </a:xfrm>
          <a:prstGeom prst="rect">
            <a:avLst/>
          </a:prstGeom>
          <a:ln w="190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D5C3375-0E9A-45BC-9E5B-65E731A71A16}"/>
              </a:ext>
            </a:extLst>
          </p:cNvPr>
          <p:cNvCxnSpPr>
            <a:cxnSpLocks/>
          </p:cNvCxnSpPr>
          <p:nvPr/>
        </p:nvCxnSpPr>
        <p:spPr>
          <a:xfrm>
            <a:off x="3731093" y="3933056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C1DE77CC-97CC-4798-BD89-E93DB043D698}"/>
              </a:ext>
            </a:extLst>
          </p:cNvPr>
          <p:cNvCxnSpPr>
            <a:cxnSpLocks/>
          </p:cNvCxnSpPr>
          <p:nvPr/>
        </p:nvCxnSpPr>
        <p:spPr>
          <a:xfrm>
            <a:off x="3731093" y="4149080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0C160A51-7BE4-4504-96F3-E40F37B886E7}"/>
              </a:ext>
            </a:extLst>
          </p:cNvPr>
          <p:cNvCxnSpPr>
            <a:cxnSpLocks/>
          </p:cNvCxnSpPr>
          <p:nvPr/>
        </p:nvCxnSpPr>
        <p:spPr>
          <a:xfrm>
            <a:off x="3731093" y="4365104"/>
            <a:ext cx="4595567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AE2B259A-4705-44EB-A657-9AECB4211C25}"/>
              </a:ext>
            </a:extLst>
          </p:cNvPr>
          <p:cNvCxnSpPr>
            <a:cxnSpLocks/>
          </p:cNvCxnSpPr>
          <p:nvPr/>
        </p:nvCxnSpPr>
        <p:spPr>
          <a:xfrm>
            <a:off x="3731093" y="4581128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6BD2861B-2B2E-499D-84D9-A03ED72F5E59}"/>
              </a:ext>
            </a:extLst>
          </p:cNvPr>
          <p:cNvCxnSpPr>
            <a:cxnSpLocks/>
          </p:cNvCxnSpPr>
          <p:nvPr/>
        </p:nvCxnSpPr>
        <p:spPr>
          <a:xfrm>
            <a:off x="3731093" y="4797152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B416D1DB-BA12-4DCE-8EAC-3A724CFC9588}"/>
              </a:ext>
            </a:extLst>
          </p:cNvPr>
          <p:cNvCxnSpPr>
            <a:cxnSpLocks/>
          </p:cNvCxnSpPr>
          <p:nvPr/>
        </p:nvCxnSpPr>
        <p:spPr>
          <a:xfrm>
            <a:off x="3731093" y="5013176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40772D63-2AB0-4332-9CA0-4F6B5E8E2793}"/>
              </a:ext>
            </a:extLst>
          </p:cNvPr>
          <p:cNvCxnSpPr>
            <a:cxnSpLocks/>
          </p:cNvCxnSpPr>
          <p:nvPr/>
        </p:nvCxnSpPr>
        <p:spPr>
          <a:xfrm>
            <a:off x="3731093" y="5229200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2" name="Прямоугольник 121">
            <a:extLst>
              <a:ext uri="{FF2B5EF4-FFF2-40B4-BE49-F238E27FC236}">
                <a16:creationId xmlns:a16="http://schemas.microsoft.com/office/drawing/2014/main" id="{42311843-3033-48DB-BD84-896B5EFF77DA}"/>
              </a:ext>
            </a:extLst>
          </p:cNvPr>
          <p:cNvSpPr/>
          <p:nvPr/>
        </p:nvSpPr>
        <p:spPr>
          <a:xfrm>
            <a:off x="5232116" y="4122896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276083EF-CFD9-42F3-8A83-0413D47C809F}"/>
              </a:ext>
            </a:extLst>
          </p:cNvPr>
          <p:cNvSpPr/>
          <p:nvPr/>
        </p:nvSpPr>
        <p:spPr>
          <a:xfrm>
            <a:off x="5169478" y="4544672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Прямоугольник 124">
            <a:extLst>
              <a:ext uri="{FF2B5EF4-FFF2-40B4-BE49-F238E27FC236}">
                <a16:creationId xmlns:a16="http://schemas.microsoft.com/office/drawing/2014/main" id="{406746BD-2C22-4EDB-B0E7-47C5AF802CE6}"/>
              </a:ext>
            </a:extLst>
          </p:cNvPr>
          <p:cNvSpPr/>
          <p:nvPr/>
        </p:nvSpPr>
        <p:spPr>
          <a:xfrm>
            <a:off x="5263434" y="4761146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3E60944A-C434-44A9-9E89-5CB3880CCE68}"/>
              </a:ext>
            </a:extLst>
          </p:cNvPr>
          <p:cNvSpPr/>
          <p:nvPr/>
        </p:nvSpPr>
        <p:spPr>
          <a:xfrm>
            <a:off x="5357390" y="4977620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Прямоугольник 126">
            <a:extLst>
              <a:ext uri="{FF2B5EF4-FFF2-40B4-BE49-F238E27FC236}">
                <a16:creationId xmlns:a16="http://schemas.microsoft.com/office/drawing/2014/main" id="{73648088-E71D-41F2-9DA9-22A55D707353}"/>
              </a:ext>
            </a:extLst>
          </p:cNvPr>
          <p:cNvSpPr/>
          <p:nvPr/>
        </p:nvSpPr>
        <p:spPr>
          <a:xfrm>
            <a:off x="6269044" y="4117764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Прямоугольник 127">
            <a:extLst>
              <a:ext uri="{FF2B5EF4-FFF2-40B4-BE49-F238E27FC236}">
                <a16:creationId xmlns:a16="http://schemas.microsoft.com/office/drawing/2014/main" id="{79EFAA8D-7A68-4C47-88FE-269C6E536C56}"/>
              </a:ext>
            </a:extLst>
          </p:cNvPr>
          <p:cNvSpPr/>
          <p:nvPr/>
        </p:nvSpPr>
        <p:spPr>
          <a:xfrm>
            <a:off x="6237725" y="4333783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Прямоугольник 128">
            <a:extLst>
              <a:ext uri="{FF2B5EF4-FFF2-40B4-BE49-F238E27FC236}">
                <a16:creationId xmlns:a16="http://schemas.microsoft.com/office/drawing/2014/main" id="{231B202A-BCF1-4444-A261-C1CB04BD0F3C}"/>
              </a:ext>
            </a:extLst>
          </p:cNvPr>
          <p:cNvSpPr/>
          <p:nvPr/>
        </p:nvSpPr>
        <p:spPr>
          <a:xfrm>
            <a:off x="6144472" y="4761145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B2D950D9-992F-4037-8047-5DB2330E08A1}"/>
              </a:ext>
            </a:extLst>
          </p:cNvPr>
          <p:cNvSpPr/>
          <p:nvPr/>
        </p:nvSpPr>
        <p:spPr>
          <a:xfrm>
            <a:off x="6130615" y="4986096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096E8A84-55DB-4859-9B52-59B2EE720E7B}"/>
              </a:ext>
            </a:extLst>
          </p:cNvPr>
          <p:cNvSpPr/>
          <p:nvPr/>
        </p:nvSpPr>
        <p:spPr>
          <a:xfrm>
            <a:off x="6136311" y="5197881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Прямоугольник 131">
            <a:extLst>
              <a:ext uri="{FF2B5EF4-FFF2-40B4-BE49-F238E27FC236}">
                <a16:creationId xmlns:a16="http://schemas.microsoft.com/office/drawing/2014/main" id="{A6458363-94AF-4F21-AEE9-5542EA3F0D4C}"/>
              </a:ext>
            </a:extLst>
          </p:cNvPr>
          <p:cNvSpPr/>
          <p:nvPr/>
        </p:nvSpPr>
        <p:spPr>
          <a:xfrm>
            <a:off x="6193252" y="4544672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3" name="Прямоугольник 132">
            <a:extLst>
              <a:ext uri="{FF2B5EF4-FFF2-40B4-BE49-F238E27FC236}">
                <a16:creationId xmlns:a16="http://schemas.microsoft.com/office/drawing/2014/main" id="{F7F7CDA8-45E1-4E33-A8E4-0714D8FAD4DD}"/>
              </a:ext>
            </a:extLst>
          </p:cNvPr>
          <p:cNvSpPr/>
          <p:nvPr/>
        </p:nvSpPr>
        <p:spPr>
          <a:xfrm>
            <a:off x="6269044" y="3897500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4" name="Прямоугольник 133">
            <a:extLst>
              <a:ext uri="{FF2B5EF4-FFF2-40B4-BE49-F238E27FC236}">
                <a16:creationId xmlns:a16="http://schemas.microsoft.com/office/drawing/2014/main" id="{99102453-B138-4F86-9BFE-B571FB7BD4E6}"/>
              </a:ext>
            </a:extLst>
          </p:cNvPr>
          <p:cNvSpPr/>
          <p:nvPr/>
        </p:nvSpPr>
        <p:spPr>
          <a:xfrm>
            <a:off x="5144989" y="3896495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Прямоугольник 134">
            <a:extLst>
              <a:ext uri="{FF2B5EF4-FFF2-40B4-BE49-F238E27FC236}">
                <a16:creationId xmlns:a16="http://schemas.microsoft.com/office/drawing/2014/main" id="{EB57337E-0B23-4A6C-925A-4DBD3D71A04D}"/>
              </a:ext>
            </a:extLst>
          </p:cNvPr>
          <p:cNvSpPr/>
          <p:nvPr/>
        </p:nvSpPr>
        <p:spPr>
          <a:xfrm>
            <a:off x="5420027" y="5197923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0CBA01E-9A9D-444E-90D4-A36D8480E253}"/>
              </a:ext>
            </a:extLst>
          </p:cNvPr>
          <p:cNvSpPr/>
          <p:nvPr/>
        </p:nvSpPr>
        <p:spPr>
          <a:xfrm>
            <a:off x="5210857" y="4334148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4526960-5D89-49A9-995D-1DC5E196CFDC}"/>
              </a:ext>
            </a:extLst>
          </p:cNvPr>
          <p:cNvSpPr/>
          <p:nvPr/>
        </p:nvSpPr>
        <p:spPr>
          <a:xfrm>
            <a:off x="5675697" y="3899204"/>
            <a:ext cx="62637" cy="626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171219D8-6775-4A53-AB81-59B42F643C3F}"/>
              </a:ext>
            </a:extLst>
          </p:cNvPr>
          <p:cNvSpPr/>
          <p:nvPr/>
        </p:nvSpPr>
        <p:spPr>
          <a:xfrm>
            <a:off x="5750580" y="4117761"/>
            <a:ext cx="62637" cy="626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CB102836-3C20-4E31-B59E-5E9F574D8DCF}"/>
              </a:ext>
            </a:extLst>
          </p:cNvPr>
          <p:cNvSpPr/>
          <p:nvPr/>
        </p:nvSpPr>
        <p:spPr>
          <a:xfrm>
            <a:off x="5719261" y="4333683"/>
            <a:ext cx="62637" cy="626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ED60973-1B79-497B-8EB4-66D7DFD7A81C}"/>
              </a:ext>
            </a:extLst>
          </p:cNvPr>
          <p:cNvSpPr/>
          <p:nvPr/>
        </p:nvSpPr>
        <p:spPr>
          <a:xfrm>
            <a:off x="5675697" y="4544672"/>
            <a:ext cx="62637" cy="626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2E08E153-F6F1-4428-8F79-CF10A6B0A9BE}"/>
              </a:ext>
            </a:extLst>
          </p:cNvPr>
          <p:cNvSpPr/>
          <p:nvPr/>
        </p:nvSpPr>
        <p:spPr>
          <a:xfrm>
            <a:off x="5703953" y="4764933"/>
            <a:ext cx="62637" cy="626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A979C168-6A10-4EAB-8D7F-013B0BE6EC2A}"/>
              </a:ext>
            </a:extLst>
          </p:cNvPr>
          <p:cNvSpPr/>
          <p:nvPr/>
        </p:nvSpPr>
        <p:spPr>
          <a:xfrm>
            <a:off x="5738334" y="4977619"/>
            <a:ext cx="62637" cy="626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8CAF4759-E814-483F-9194-94F76BA000F0}"/>
              </a:ext>
            </a:extLst>
          </p:cNvPr>
          <p:cNvSpPr/>
          <p:nvPr/>
        </p:nvSpPr>
        <p:spPr>
          <a:xfrm>
            <a:off x="5781898" y="5197881"/>
            <a:ext cx="62637" cy="626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AA468967-8DE5-4A4A-9874-8777D6A445F2}"/>
              </a:ext>
            </a:extLst>
          </p:cNvPr>
          <p:cNvCxnSpPr>
            <a:cxnSpLocks/>
          </p:cNvCxnSpPr>
          <p:nvPr/>
        </p:nvCxnSpPr>
        <p:spPr>
          <a:xfrm>
            <a:off x="3718148" y="5417919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92A5454-E5EC-4C85-95C3-5A05EB2D7CFD}"/>
              </a:ext>
            </a:extLst>
          </p:cNvPr>
          <p:cNvSpPr/>
          <p:nvPr/>
        </p:nvSpPr>
        <p:spPr>
          <a:xfrm>
            <a:off x="7110254" y="5386600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DF790D87-145B-4068-AA71-77BE453329F5}"/>
              </a:ext>
            </a:extLst>
          </p:cNvPr>
          <p:cNvSpPr/>
          <p:nvPr/>
        </p:nvSpPr>
        <p:spPr>
          <a:xfrm>
            <a:off x="5282354" y="5386600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B8076B85-080F-47CC-B0AC-02F3706F0D14}"/>
              </a:ext>
            </a:extLst>
          </p:cNvPr>
          <p:cNvSpPr/>
          <p:nvPr/>
        </p:nvSpPr>
        <p:spPr>
          <a:xfrm>
            <a:off x="6163503" y="5386600"/>
            <a:ext cx="62637" cy="626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6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9" grpId="0" animBg="1"/>
      <p:bldP spid="4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5562364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Алгоритм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15EE6B10-E6FF-4560-8C9B-527B8A6324D9}"/>
              </a:ext>
            </a:extLst>
          </p:cNvPr>
          <p:cNvSpPr txBox="1">
            <a:spLocks/>
          </p:cNvSpPr>
          <p:nvPr/>
        </p:nvSpPr>
        <p:spPr>
          <a:xfrm>
            <a:off x="1608596" y="1553640"/>
            <a:ext cx="9134391" cy="158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Второй подход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FF40619-551B-4D1F-B3F5-11A3421F1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48" y="2564904"/>
            <a:ext cx="4608512" cy="3456384"/>
          </a:xfrm>
          <a:prstGeom prst="rect">
            <a:avLst/>
          </a:prstGeom>
          <a:ln w="190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D5C3375-0E9A-45BC-9E5B-65E731A71A16}"/>
              </a:ext>
            </a:extLst>
          </p:cNvPr>
          <p:cNvCxnSpPr>
            <a:cxnSpLocks/>
          </p:cNvCxnSpPr>
          <p:nvPr/>
        </p:nvCxnSpPr>
        <p:spPr>
          <a:xfrm>
            <a:off x="3731093" y="3933056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C1DE77CC-97CC-4798-BD89-E93DB043D698}"/>
              </a:ext>
            </a:extLst>
          </p:cNvPr>
          <p:cNvCxnSpPr>
            <a:cxnSpLocks/>
          </p:cNvCxnSpPr>
          <p:nvPr/>
        </p:nvCxnSpPr>
        <p:spPr>
          <a:xfrm>
            <a:off x="3731093" y="4149080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0C160A51-7BE4-4504-96F3-E40F37B886E7}"/>
              </a:ext>
            </a:extLst>
          </p:cNvPr>
          <p:cNvCxnSpPr>
            <a:cxnSpLocks/>
          </p:cNvCxnSpPr>
          <p:nvPr/>
        </p:nvCxnSpPr>
        <p:spPr>
          <a:xfrm>
            <a:off x="3731093" y="4365104"/>
            <a:ext cx="4595567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AE2B259A-4705-44EB-A657-9AECB4211C25}"/>
              </a:ext>
            </a:extLst>
          </p:cNvPr>
          <p:cNvCxnSpPr>
            <a:cxnSpLocks/>
          </p:cNvCxnSpPr>
          <p:nvPr/>
        </p:nvCxnSpPr>
        <p:spPr>
          <a:xfrm>
            <a:off x="3731093" y="4581128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6BD2861B-2B2E-499D-84D9-A03ED72F5E59}"/>
              </a:ext>
            </a:extLst>
          </p:cNvPr>
          <p:cNvCxnSpPr>
            <a:cxnSpLocks/>
          </p:cNvCxnSpPr>
          <p:nvPr/>
        </p:nvCxnSpPr>
        <p:spPr>
          <a:xfrm>
            <a:off x="3731093" y="4797152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B416D1DB-BA12-4DCE-8EAC-3A724CFC9588}"/>
              </a:ext>
            </a:extLst>
          </p:cNvPr>
          <p:cNvCxnSpPr>
            <a:cxnSpLocks/>
          </p:cNvCxnSpPr>
          <p:nvPr/>
        </p:nvCxnSpPr>
        <p:spPr>
          <a:xfrm>
            <a:off x="3731093" y="5013176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40772D63-2AB0-4332-9CA0-4F6B5E8E2793}"/>
              </a:ext>
            </a:extLst>
          </p:cNvPr>
          <p:cNvCxnSpPr>
            <a:cxnSpLocks/>
          </p:cNvCxnSpPr>
          <p:nvPr/>
        </p:nvCxnSpPr>
        <p:spPr>
          <a:xfrm>
            <a:off x="3731093" y="5229200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2" name="Прямоугольник 121">
            <a:extLst>
              <a:ext uri="{FF2B5EF4-FFF2-40B4-BE49-F238E27FC236}">
                <a16:creationId xmlns:a16="http://schemas.microsoft.com/office/drawing/2014/main" id="{42311843-3033-48DB-BD84-896B5EFF77DA}"/>
              </a:ext>
            </a:extLst>
          </p:cNvPr>
          <p:cNvSpPr/>
          <p:nvPr/>
        </p:nvSpPr>
        <p:spPr>
          <a:xfrm>
            <a:off x="5232116" y="4122896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276083EF-CFD9-42F3-8A83-0413D47C809F}"/>
              </a:ext>
            </a:extLst>
          </p:cNvPr>
          <p:cNvSpPr/>
          <p:nvPr/>
        </p:nvSpPr>
        <p:spPr>
          <a:xfrm>
            <a:off x="5169478" y="4544672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Прямоугольник 124">
            <a:extLst>
              <a:ext uri="{FF2B5EF4-FFF2-40B4-BE49-F238E27FC236}">
                <a16:creationId xmlns:a16="http://schemas.microsoft.com/office/drawing/2014/main" id="{406746BD-2C22-4EDB-B0E7-47C5AF802CE6}"/>
              </a:ext>
            </a:extLst>
          </p:cNvPr>
          <p:cNvSpPr/>
          <p:nvPr/>
        </p:nvSpPr>
        <p:spPr>
          <a:xfrm>
            <a:off x="5263434" y="4761146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3E60944A-C434-44A9-9E89-5CB3880CCE68}"/>
              </a:ext>
            </a:extLst>
          </p:cNvPr>
          <p:cNvSpPr/>
          <p:nvPr/>
        </p:nvSpPr>
        <p:spPr>
          <a:xfrm>
            <a:off x="5357390" y="4977620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Прямоугольник 126">
            <a:extLst>
              <a:ext uri="{FF2B5EF4-FFF2-40B4-BE49-F238E27FC236}">
                <a16:creationId xmlns:a16="http://schemas.microsoft.com/office/drawing/2014/main" id="{73648088-E71D-41F2-9DA9-22A55D707353}"/>
              </a:ext>
            </a:extLst>
          </p:cNvPr>
          <p:cNvSpPr/>
          <p:nvPr/>
        </p:nvSpPr>
        <p:spPr>
          <a:xfrm>
            <a:off x="6269044" y="4117764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Прямоугольник 127">
            <a:extLst>
              <a:ext uri="{FF2B5EF4-FFF2-40B4-BE49-F238E27FC236}">
                <a16:creationId xmlns:a16="http://schemas.microsoft.com/office/drawing/2014/main" id="{79EFAA8D-7A68-4C47-88FE-269C6E536C56}"/>
              </a:ext>
            </a:extLst>
          </p:cNvPr>
          <p:cNvSpPr/>
          <p:nvPr/>
        </p:nvSpPr>
        <p:spPr>
          <a:xfrm>
            <a:off x="6237725" y="4333783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Прямоугольник 128">
            <a:extLst>
              <a:ext uri="{FF2B5EF4-FFF2-40B4-BE49-F238E27FC236}">
                <a16:creationId xmlns:a16="http://schemas.microsoft.com/office/drawing/2014/main" id="{231B202A-BCF1-4444-A261-C1CB04BD0F3C}"/>
              </a:ext>
            </a:extLst>
          </p:cNvPr>
          <p:cNvSpPr/>
          <p:nvPr/>
        </p:nvSpPr>
        <p:spPr>
          <a:xfrm>
            <a:off x="6144472" y="4761145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B2D950D9-992F-4037-8047-5DB2330E08A1}"/>
              </a:ext>
            </a:extLst>
          </p:cNvPr>
          <p:cNvSpPr/>
          <p:nvPr/>
        </p:nvSpPr>
        <p:spPr>
          <a:xfrm>
            <a:off x="6130615" y="4986096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096E8A84-55DB-4859-9B52-59B2EE720E7B}"/>
              </a:ext>
            </a:extLst>
          </p:cNvPr>
          <p:cNvSpPr/>
          <p:nvPr/>
        </p:nvSpPr>
        <p:spPr>
          <a:xfrm>
            <a:off x="6136311" y="5197881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Прямоугольник 131">
            <a:extLst>
              <a:ext uri="{FF2B5EF4-FFF2-40B4-BE49-F238E27FC236}">
                <a16:creationId xmlns:a16="http://schemas.microsoft.com/office/drawing/2014/main" id="{A6458363-94AF-4F21-AEE9-5542EA3F0D4C}"/>
              </a:ext>
            </a:extLst>
          </p:cNvPr>
          <p:cNvSpPr/>
          <p:nvPr/>
        </p:nvSpPr>
        <p:spPr>
          <a:xfrm>
            <a:off x="6193252" y="4544672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3" name="Прямоугольник 132">
            <a:extLst>
              <a:ext uri="{FF2B5EF4-FFF2-40B4-BE49-F238E27FC236}">
                <a16:creationId xmlns:a16="http://schemas.microsoft.com/office/drawing/2014/main" id="{F7F7CDA8-45E1-4E33-A8E4-0714D8FAD4DD}"/>
              </a:ext>
            </a:extLst>
          </p:cNvPr>
          <p:cNvSpPr/>
          <p:nvPr/>
        </p:nvSpPr>
        <p:spPr>
          <a:xfrm>
            <a:off x="6269044" y="3897500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4" name="Прямоугольник 133">
            <a:extLst>
              <a:ext uri="{FF2B5EF4-FFF2-40B4-BE49-F238E27FC236}">
                <a16:creationId xmlns:a16="http://schemas.microsoft.com/office/drawing/2014/main" id="{99102453-B138-4F86-9BFE-B571FB7BD4E6}"/>
              </a:ext>
            </a:extLst>
          </p:cNvPr>
          <p:cNvSpPr/>
          <p:nvPr/>
        </p:nvSpPr>
        <p:spPr>
          <a:xfrm>
            <a:off x="5144989" y="3896495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Прямоугольник 134">
            <a:extLst>
              <a:ext uri="{FF2B5EF4-FFF2-40B4-BE49-F238E27FC236}">
                <a16:creationId xmlns:a16="http://schemas.microsoft.com/office/drawing/2014/main" id="{EB57337E-0B23-4A6C-925A-4DBD3D71A04D}"/>
              </a:ext>
            </a:extLst>
          </p:cNvPr>
          <p:cNvSpPr/>
          <p:nvPr/>
        </p:nvSpPr>
        <p:spPr>
          <a:xfrm>
            <a:off x="5420027" y="5197923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0CBA01E-9A9D-444E-90D4-A36D8480E253}"/>
              </a:ext>
            </a:extLst>
          </p:cNvPr>
          <p:cNvSpPr/>
          <p:nvPr/>
        </p:nvSpPr>
        <p:spPr>
          <a:xfrm>
            <a:off x="5210857" y="4334148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7C684DF-231D-4846-8E72-C0BFAD07119B}"/>
              </a:ext>
            </a:extLst>
          </p:cNvPr>
          <p:cNvGrpSpPr/>
          <p:nvPr/>
        </p:nvGrpSpPr>
        <p:grpSpPr>
          <a:xfrm>
            <a:off x="5675697" y="3899204"/>
            <a:ext cx="168838" cy="1361314"/>
            <a:chOff x="5675697" y="3899204"/>
            <a:chExt cx="168838" cy="1361314"/>
          </a:xfrm>
        </p:grpSpPr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74526960-5D89-49A9-995D-1DC5E196CFDC}"/>
                </a:ext>
              </a:extLst>
            </p:cNvPr>
            <p:cNvSpPr/>
            <p:nvPr/>
          </p:nvSpPr>
          <p:spPr>
            <a:xfrm>
              <a:off x="5675697" y="3899204"/>
              <a:ext cx="62637" cy="626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171219D8-6775-4A53-AB81-59B42F643C3F}"/>
                </a:ext>
              </a:extLst>
            </p:cNvPr>
            <p:cNvSpPr/>
            <p:nvPr/>
          </p:nvSpPr>
          <p:spPr>
            <a:xfrm>
              <a:off x="5750580" y="4117761"/>
              <a:ext cx="62637" cy="626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CB102836-3C20-4E31-B59E-5E9F574D8DCF}"/>
                </a:ext>
              </a:extLst>
            </p:cNvPr>
            <p:cNvSpPr/>
            <p:nvPr/>
          </p:nvSpPr>
          <p:spPr>
            <a:xfrm>
              <a:off x="5719261" y="4333683"/>
              <a:ext cx="62637" cy="626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6ED60973-1B79-497B-8EB4-66D7DFD7A81C}"/>
                </a:ext>
              </a:extLst>
            </p:cNvPr>
            <p:cNvSpPr/>
            <p:nvPr/>
          </p:nvSpPr>
          <p:spPr>
            <a:xfrm>
              <a:off x="5675697" y="4544672"/>
              <a:ext cx="62637" cy="626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2E08E153-F6F1-4428-8F79-CF10A6B0A9BE}"/>
                </a:ext>
              </a:extLst>
            </p:cNvPr>
            <p:cNvSpPr/>
            <p:nvPr/>
          </p:nvSpPr>
          <p:spPr>
            <a:xfrm>
              <a:off x="5703953" y="4764933"/>
              <a:ext cx="62637" cy="626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A979C168-6A10-4EAB-8D7F-013B0BE6EC2A}"/>
                </a:ext>
              </a:extLst>
            </p:cNvPr>
            <p:cNvSpPr/>
            <p:nvPr/>
          </p:nvSpPr>
          <p:spPr>
            <a:xfrm>
              <a:off x="5738334" y="4977619"/>
              <a:ext cx="62637" cy="626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8CAF4759-E814-483F-9194-94F76BA000F0}"/>
                </a:ext>
              </a:extLst>
            </p:cNvPr>
            <p:cNvSpPr/>
            <p:nvPr/>
          </p:nvSpPr>
          <p:spPr>
            <a:xfrm>
              <a:off x="5781898" y="5197881"/>
              <a:ext cx="62637" cy="626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36B2A6A1-467E-4F50-9E25-0ECD506F73AE}"/>
              </a:ext>
            </a:extLst>
          </p:cNvPr>
          <p:cNvSpPr/>
          <p:nvPr/>
        </p:nvSpPr>
        <p:spPr>
          <a:xfrm>
            <a:off x="5719261" y="4532486"/>
            <a:ext cx="91684" cy="916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06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37" grpId="0" animBg="1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F705572-FCD5-4387-B598-D51683F13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900" y="1371599"/>
            <a:ext cx="9134391" cy="473225"/>
          </a:xfrm>
        </p:spPr>
        <p:txBody>
          <a:bodyPr/>
          <a:lstStyle/>
          <a:p>
            <a:r>
              <a:rPr lang="ru-RU" dirty="0">
                <a:cs typeface="Helvetica World" panose="020B0800040000020004" pitchFamily="34" charset="0"/>
              </a:rPr>
              <a:t>Молодое и перспективное направление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0065CA-6E46-4CCE-92C7-F0FA82538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76" y="2039720"/>
            <a:ext cx="3401765" cy="2053736"/>
          </a:xfrm>
          <a:prstGeom prst="rect">
            <a:avLst/>
          </a:prstGeom>
          <a:effectLst>
            <a:outerShdw blurRad="127000" dist="38100" dir="8100000" sx="102000" sy="102000" algn="tr" rotWithShape="0">
              <a:prstClr val="black">
                <a:alpha val="46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4AD8A1-6358-4706-B951-81F06C85A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916" y="4487365"/>
            <a:ext cx="3627525" cy="2053737"/>
          </a:xfrm>
          <a:prstGeom prst="rect">
            <a:avLst/>
          </a:prstGeom>
          <a:effectLst>
            <a:outerShdw blurRad="127000" dist="38100" dir="8100000" sx="102000" sy="102000" algn="tr" rotWithShape="0">
              <a:prstClr val="black">
                <a:alpha val="46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917124-1B9C-4E8E-82B7-B54BB50C6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773" y="2348880"/>
            <a:ext cx="5322165" cy="3033429"/>
          </a:xfrm>
          <a:prstGeom prst="rect">
            <a:avLst/>
          </a:prstGeom>
          <a:effectLst>
            <a:outerShdw blurRad="127000" dist="38100" dir="8100000" sx="102000" sy="102000" algn="tr" rotWithShape="0">
              <a:prstClr val="black">
                <a:alpha val="46000"/>
              </a:prstClr>
            </a:outerShdw>
          </a:effectLst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5473B33-AE5F-4A8B-9033-BBAFD6E02181}"/>
              </a:ext>
            </a:extLst>
          </p:cNvPr>
          <p:cNvSpPr txBox="1">
            <a:spLocks/>
          </p:cNvSpPr>
          <p:nvPr/>
        </p:nvSpPr>
        <p:spPr>
          <a:xfrm>
            <a:off x="1519047" y="691203"/>
            <a:ext cx="7280909" cy="5558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accent1"/>
                </a:solidFill>
                <a:latin typeface="GOST Common" panose="020B0604020202020204" pitchFamily="34" charset="0"/>
                <a:cs typeface="Helvetica World" panose="020B0800040000020004" pitchFamily="34" charset="0"/>
              </a:rPr>
              <a:t>Компьютерное зрение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16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5562364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Алгоритм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15EE6B10-E6FF-4560-8C9B-527B8A6324D9}"/>
              </a:ext>
            </a:extLst>
          </p:cNvPr>
          <p:cNvSpPr txBox="1">
            <a:spLocks/>
          </p:cNvSpPr>
          <p:nvPr/>
        </p:nvSpPr>
        <p:spPr>
          <a:xfrm>
            <a:off x="1608596" y="1553640"/>
            <a:ext cx="9134391" cy="158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Второй подход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FF40619-551B-4D1F-B3F5-11A3421F1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48" y="2564904"/>
            <a:ext cx="4608512" cy="3456384"/>
          </a:xfrm>
          <a:prstGeom prst="rect">
            <a:avLst/>
          </a:prstGeom>
          <a:ln w="190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D5C3375-0E9A-45BC-9E5B-65E731A71A16}"/>
              </a:ext>
            </a:extLst>
          </p:cNvPr>
          <p:cNvCxnSpPr>
            <a:cxnSpLocks/>
          </p:cNvCxnSpPr>
          <p:nvPr/>
        </p:nvCxnSpPr>
        <p:spPr>
          <a:xfrm>
            <a:off x="3731093" y="3933056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C1DE77CC-97CC-4798-BD89-E93DB043D698}"/>
              </a:ext>
            </a:extLst>
          </p:cNvPr>
          <p:cNvCxnSpPr>
            <a:cxnSpLocks/>
          </p:cNvCxnSpPr>
          <p:nvPr/>
        </p:nvCxnSpPr>
        <p:spPr>
          <a:xfrm>
            <a:off x="3731093" y="4149080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0C160A51-7BE4-4504-96F3-E40F37B886E7}"/>
              </a:ext>
            </a:extLst>
          </p:cNvPr>
          <p:cNvCxnSpPr>
            <a:cxnSpLocks/>
          </p:cNvCxnSpPr>
          <p:nvPr/>
        </p:nvCxnSpPr>
        <p:spPr>
          <a:xfrm>
            <a:off x="3731093" y="4365104"/>
            <a:ext cx="4595567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AE2B259A-4705-44EB-A657-9AECB4211C25}"/>
              </a:ext>
            </a:extLst>
          </p:cNvPr>
          <p:cNvCxnSpPr>
            <a:cxnSpLocks/>
          </p:cNvCxnSpPr>
          <p:nvPr/>
        </p:nvCxnSpPr>
        <p:spPr>
          <a:xfrm>
            <a:off x="3731093" y="4581128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6BD2861B-2B2E-499D-84D9-A03ED72F5E59}"/>
              </a:ext>
            </a:extLst>
          </p:cNvPr>
          <p:cNvCxnSpPr>
            <a:cxnSpLocks/>
          </p:cNvCxnSpPr>
          <p:nvPr/>
        </p:nvCxnSpPr>
        <p:spPr>
          <a:xfrm>
            <a:off x="3731093" y="4797152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B416D1DB-BA12-4DCE-8EAC-3A724CFC9588}"/>
              </a:ext>
            </a:extLst>
          </p:cNvPr>
          <p:cNvCxnSpPr>
            <a:cxnSpLocks/>
          </p:cNvCxnSpPr>
          <p:nvPr/>
        </p:nvCxnSpPr>
        <p:spPr>
          <a:xfrm>
            <a:off x="3731093" y="5013176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40772D63-2AB0-4332-9CA0-4F6B5E8E2793}"/>
              </a:ext>
            </a:extLst>
          </p:cNvPr>
          <p:cNvCxnSpPr>
            <a:cxnSpLocks/>
          </p:cNvCxnSpPr>
          <p:nvPr/>
        </p:nvCxnSpPr>
        <p:spPr>
          <a:xfrm>
            <a:off x="3731093" y="5229200"/>
            <a:ext cx="4582622" cy="0"/>
          </a:xfrm>
          <a:prstGeom prst="line">
            <a:avLst/>
          </a:prstGeom>
          <a:ln w="19050">
            <a:solidFill>
              <a:srgbClr val="02F303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2" name="Прямоугольник 121">
            <a:extLst>
              <a:ext uri="{FF2B5EF4-FFF2-40B4-BE49-F238E27FC236}">
                <a16:creationId xmlns:a16="http://schemas.microsoft.com/office/drawing/2014/main" id="{42311843-3033-48DB-BD84-896B5EFF77DA}"/>
              </a:ext>
            </a:extLst>
          </p:cNvPr>
          <p:cNvSpPr/>
          <p:nvPr/>
        </p:nvSpPr>
        <p:spPr>
          <a:xfrm>
            <a:off x="5232116" y="4122896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276083EF-CFD9-42F3-8A83-0413D47C809F}"/>
              </a:ext>
            </a:extLst>
          </p:cNvPr>
          <p:cNvSpPr/>
          <p:nvPr/>
        </p:nvSpPr>
        <p:spPr>
          <a:xfrm>
            <a:off x="5169478" y="4544672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Прямоугольник 126">
            <a:extLst>
              <a:ext uri="{FF2B5EF4-FFF2-40B4-BE49-F238E27FC236}">
                <a16:creationId xmlns:a16="http://schemas.microsoft.com/office/drawing/2014/main" id="{73648088-E71D-41F2-9DA9-22A55D707353}"/>
              </a:ext>
            </a:extLst>
          </p:cNvPr>
          <p:cNvSpPr/>
          <p:nvPr/>
        </p:nvSpPr>
        <p:spPr>
          <a:xfrm>
            <a:off x="6269044" y="4117764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Прямоугольник 127">
            <a:extLst>
              <a:ext uri="{FF2B5EF4-FFF2-40B4-BE49-F238E27FC236}">
                <a16:creationId xmlns:a16="http://schemas.microsoft.com/office/drawing/2014/main" id="{79EFAA8D-7A68-4C47-88FE-269C6E536C56}"/>
              </a:ext>
            </a:extLst>
          </p:cNvPr>
          <p:cNvSpPr/>
          <p:nvPr/>
        </p:nvSpPr>
        <p:spPr>
          <a:xfrm>
            <a:off x="6237725" y="4333783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Прямоугольник 131">
            <a:extLst>
              <a:ext uri="{FF2B5EF4-FFF2-40B4-BE49-F238E27FC236}">
                <a16:creationId xmlns:a16="http://schemas.microsoft.com/office/drawing/2014/main" id="{A6458363-94AF-4F21-AEE9-5542EA3F0D4C}"/>
              </a:ext>
            </a:extLst>
          </p:cNvPr>
          <p:cNvSpPr/>
          <p:nvPr/>
        </p:nvSpPr>
        <p:spPr>
          <a:xfrm>
            <a:off x="6193252" y="4544672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E0CBA01E-9A9D-444E-90D4-A36D8480E253}"/>
              </a:ext>
            </a:extLst>
          </p:cNvPr>
          <p:cNvSpPr/>
          <p:nvPr/>
        </p:nvSpPr>
        <p:spPr>
          <a:xfrm>
            <a:off x="5210857" y="4334148"/>
            <a:ext cx="62637" cy="626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9E5E21B5-7FD3-49AA-8412-BF2EE00E81A0}"/>
              </a:ext>
            </a:extLst>
          </p:cNvPr>
          <p:cNvCxnSpPr>
            <a:cxnSpLocks/>
            <a:stCxn id="37" idx="1"/>
            <a:endCxn id="128" idx="3"/>
          </p:cNvCxnSpPr>
          <p:nvPr/>
        </p:nvCxnSpPr>
        <p:spPr>
          <a:xfrm flipV="1">
            <a:off x="5210857" y="4365102"/>
            <a:ext cx="1089505" cy="365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31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4" grpId="0" animBg="1"/>
      <p:bldP spid="127" grpId="0" animBg="1"/>
      <p:bldP spid="128" grpId="0" animBg="1"/>
      <p:bldP spid="132" grpId="0" animBg="1"/>
      <p:bldP spid="3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5562364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Алгоритм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15EE6B10-E6FF-4560-8C9B-527B8A6324D9}"/>
              </a:ext>
            </a:extLst>
          </p:cNvPr>
          <p:cNvSpPr txBox="1">
            <a:spLocks/>
          </p:cNvSpPr>
          <p:nvPr/>
        </p:nvSpPr>
        <p:spPr>
          <a:xfrm>
            <a:off x="1608596" y="1553640"/>
            <a:ext cx="9134391" cy="158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Второй подход</a:t>
            </a:r>
          </a:p>
        </p:txBody>
      </p:sp>
      <p:pic>
        <p:nvPicPr>
          <p:cNvPr id="1026" name="Picture 2" descr="https://lh4.googleusercontent.com/AMT0Ut5VGIZ6FMt-veao0Zi5OV9YjDwB-jZWUiNDZiwb6WOavtkigDF-d8sytuENehBH_Z6lseVVf6_NQpjrN_pTFGiPC3QDLqhaLxhz9anmCtrOCONWM1OfB1EGerr2Wusy5N1isyby9_aJhg">
            <a:extLst>
              <a:ext uri="{FF2B5EF4-FFF2-40B4-BE49-F238E27FC236}">
                <a16:creationId xmlns:a16="http://schemas.microsoft.com/office/drawing/2014/main" id="{317FD768-B21F-4D73-805D-CB9E25B96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620" y="2887686"/>
            <a:ext cx="3401313" cy="255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6.googleusercontent.com/Ykafl5TQ3gzao7zxYZAp5rcOl3DkxGKwubHAuqQ5QMVDJYhkwzrYPDJWB0zhFta8CNLSPBH0fHDJEXw7Qv6TUBy1f9UeqV63vEaTo3dDIE6TrmY-I6BLeTrP5OAbJGujweGttOL9EWLg-g8coA">
            <a:extLst>
              <a:ext uri="{FF2B5EF4-FFF2-40B4-BE49-F238E27FC236}">
                <a16:creationId xmlns:a16="http://schemas.microsoft.com/office/drawing/2014/main" id="{48220F60-40AA-456A-B782-1D8538D92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484" y="2884390"/>
            <a:ext cx="3401313" cy="256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7C14E3-6093-4BD9-B910-1D0EA8E923FD}"/>
              </a:ext>
            </a:extLst>
          </p:cNvPr>
          <p:cNvSpPr txBox="1"/>
          <p:nvPr/>
        </p:nvSpPr>
        <p:spPr>
          <a:xfrm>
            <a:off x="2398570" y="2413313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До обрезания прямых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86A48-3294-4D4B-AB07-B10A548ABAB1}"/>
              </a:ext>
            </a:extLst>
          </p:cNvPr>
          <p:cNvSpPr txBox="1"/>
          <p:nvPr/>
        </p:nvSpPr>
        <p:spPr>
          <a:xfrm>
            <a:off x="7102524" y="2413313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После обрезания прямых</a:t>
            </a:r>
          </a:p>
        </p:txBody>
      </p:sp>
    </p:spTree>
    <p:extLst>
      <p:ext uri="{BB962C8B-B14F-4D97-AF65-F5344CB8AC3E}">
        <p14:creationId xmlns:p14="http://schemas.microsoft.com/office/powerpoint/2010/main" val="257151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5562364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Алгоритм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15EE6B10-E6FF-4560-8C9B-527B8A6324D9}"/>
              </a:ext>
            </a:extLst>
          </p:cNvPr>
          <p:cNvSpPr txBox="1">
            <a:spLocks/>
          </p:cNvSpPr>
          <p:nvPr/>
        </p:nvSpPr>
        <p:spPr>
          <a:xfrm>
            <a:off x="1608596" y="1553640"/>
            <a:ext cx="9134391" cy="158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Примеры определения положения лица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460339-6532-4198-8946-1AA68A2E2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436" y="2725034"/>
            <a:ext cx="3672408" cy="2734287"/>
          </a:xfrm>
          <a:prstGeom prst="rect">
            <a:avLst/>
          </a:prstGeom>
        </p:spPr>
      </p:pic>
      <p:pic>
        <p:nvPicPr>
          <p:cNvPr id="11" name="Picture 2" descr="https://lh6.googleusercontent.com/IrVX7sVSgfkTMOALgDNruesJkQPXKwTSSaatabedymfb3eY4z0r8c8OfHS1epqwbRP0Pym8ZcBg53YENeYBSHU_JAAZVfv2iN4bFB_pwKs7OKgkJtthPyVuFahQUuS_-vQQDrmICV6RzTCz4dA">
            <a:extLst>
              <a:ext uri="{FF2B5EF4-FFF2-40B4-BE49-F238E27FC236}">
                <a16:creationId xmlns:a16="http://schemas.microsoft.com/office/drawing/2014/main" id="{B7A65B3D-AA4E-4AFB-8590-857EE6D63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6"/>
          <a:stretch/>
        </p:blipFill>
        <p:spPr bwMode="auto">
          <a:xfrm>
            <a:off x="1611992" y="2725036"/>
            <a:ext cx="3608918" cy="27342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5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5562364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Алгоритм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15EE6B10-E6FF-4560-8C9B-527B8A6324D9}"/>
              </a:ext>
            </a:extLst>
          </p:cNvPr>
          <p:cNvSpPr txBox="1">
            <a:spLocks/>
          </p:cNvSpPr>
          <p:nvPr/>
        </p:nvSpPr>
        <p:spPr>
          <a:xfrm>
            <a:off x="1608596" y="1553640"/>
            <a:ext cx="9134391" cy="158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Примеры определения положения лица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09EECF-E161-48C0-B361-C5205518F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85"/>
          <a:stretch/>
        </p:blipFill>
        <p:spPr>
          <a:xfrm>
            <a:off x="6469876" y="2833559"/>
            <a:ext cx="3656984" cy="267760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ECA4F6-3975-49D6-8CDF-E9997BD69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55" y="2817560"/>
            <a:ext cx="3600400" cy="272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5562364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Алгоритм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5A78171-3FAF-4AF0-BE8F-271351D869C0}"/>
              </a:ext>
            </a:extLst>
          </p:cNvPr>
          <p:cNvSpPr txBox="1">
            <a:spLocks/>
          </p:cNvSpPr>
          <p:nvPr/>
        </p:nvSpPr>
        <p:spPr>
          <a:xfrm>
            <a:off x="1608596" y="1553640"/>
            <a:ext cx="9310351" cy="4395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Третий подход</a:t>
            </a:r>
          </a:p>
          <a:p>
            <a:r>
              <a:rPr lang="ru-RU" dirty="0"/>
              <a:t>Алгоритм </a:t>
            </a:r>
            <a:r>
              <a:rPr lang="ru-RU" dirty="0" err="1"/>
              <a:t>Кенни</a:t>
            </a:r>
            <a:endParaRPr lang="ru-RU" dirty="0"/>
          </a:p>
          <a:p>
            <a:pPr lvl="1"/>
            <a:r>
              <a:rPr lang="ru-RU" dirty="0"/>
              <a:t>Фильтрация границ</a:t>
            </a:r>
          </a:p>
          <a:p>
            <a:pPr lvl="1"/>
            <a:r>
              <a:rPr lang="ru-RU" dirty="0"/>
              <a:t>Нахождение направления границы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889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B722205-FC9B-4D46-86C2-1FE0EA3A3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95" y="4696769"/>
            <a:ext cx="2432954" cy="182471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5562364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Алгоритм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5A78171-3FAF-4AF0-BE8F-271351D869C0}"/>
              </a:ext>
            </a:extLst>
          </p:cNvPr>
          <p:cNvSpPr txBox="1">
            <a:spLocks/>
          </p:cNvSpPr>
          <p:nvPr/>
        </p:nvSpPr>
        <p:spPr>
          <a:xfrm>
            <a:off x="1608597" y="1553640"/>
            <a:ext cx="288032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Третий подход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F826DA4-2BC6-401D-BE5C-50E1D9A9D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596" y="2264335"/>
            <a:ext cx="2432954" cy="1824716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6199E68D-2B28-49FB-A51B-929156425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598" y="4715227"/>
            <a:ext cx="2432954" cy="182471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99D34D78-E853-4C93-BFDD-0B0F30E4C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13" y="2245877"/>
            <a:ext cx="2432954" cy="18247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DEDE9E-9451-4635-90F7-A68553BEA04B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701784" y="5156474"/>
                <a:ext cx="2003426" cy="9742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ru-RU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DEDE9E-9451-4635-90F7-A68553BEA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784" y="5156474"/>
                <a:ext cx="2003426" cy="974241"/>
              </a:xfrm>
              <a:prstGeom prst="rect">
                <a:avLst/>
              </a:prstGeom>
              <a:blipFill>
                <a:blip r:embed="rId5"/>
                <a:stretch>
                  <a:fillRect r="-3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0F06EBD-7861-45B8-9D72-D027F3EA0828}"/>
              </a:ext>
            </a:extLst>
          </p:cNvPr>
          <p:cNvSpPr/>
          <p:nvPr/>
        </p:nvSpPr>
        <p:spPr>
          <a:xfrm>
            <a:off x="2102083" y="5374895"/>
            <a:ext cx="93327" cy="9332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2611A3D-4581-4C59-9464-38F1FB792078}"/>
              </a:ext>
            </a:extLst>
          </p:cNvPr>
          <p:cNvCxnSpPr>
            <a:cxnSpLocks/>
          </p:cNvCxnSpPr>
          <p:nvPr/>
        </p:nvCxnSpPr>
        <p:spPr>
          <a:xfrm flipV="1">
            <a:off x="2202308" y="5231922"/>
            <a:ext cx="2410364" cy="1429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35332FF-0552-43F9-A6BE-98EEFCE030ED}"/>
              </a:ext>
            </a:extLst>
          </p:cNvPr>
          <p:cNvCxnSpPr>
            <a:cxnSpLocks/>
          </p:cNvCxnSpPr>
          <p:nvPr/>
        </p:nvCxnSpPr>
        <p:spPr>
          <a:xfrm>
            <a:off x="2102083" y="5468222"/>
            <a:ext cx="2510589" cy="62617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4FAB94E9-A290-4758-A02A-75D2E766EC45}"/>
              </a:ext>
            </a:extLst>
          </p:cNvPr>
          <p:cNvCxnSpPr>
            <a:cxnSpLocks/>
          </p:cNvCxnSpPr>
          <p:nvPr/>
        </p:nvCxnSpPr>
        <p:spPr>
          <a:xfrm flipV="1">
            <a:off x="6794322" y="5627585"/>
            <a:ext cx="884266" cy="447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Объект 2">
            <a:extLst>
              <a:ext uri="{FF2B5EF4-FFF2-40B4-BE49-F238E27FC236}">
                <a16:creationId xmlns:a16="http://schemas.microsoft.com/office/drawing/2014/main" id="{FBF27A95-EF39-42A4-BE4A-B2E107D1B929}"/>
              </a:ext>
            </a:extLst>
          </p:cNvPr>
          <p:cNvSpPr txBox="1">
            <a:spLocks/>
          </p:cNvSpPr>
          <p:nvPr/>
        </p:nvSpPr>
        <p:spPr>
          <a:xfrm>
            <a:off x="4774106" y="4821343"/>
            <a:ext cx="2160240" cy="410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/>
              <a:t>Матрица Собеля (</a:t>
            </a:r>
            <a:r>
              <a:rPr lang="en-US" sz="1800" dirty="0"/>
              <a:t>OY</a:t>
            </a:r>
            <a:r>
              <a:rPr lang="ru-RU" sz="18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F09FCB-CE40-4A90-BFB8-81B3A86DA8A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868689" y="2623038"/>
                <a:ext cx="1649884" cy="9766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F09FCB-CE40-4A90-BFB8-81B3A86DA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689" y="2623038"/>
                <a:ext cx="1649884" cy="9766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29BC18C-C7C6-4C3A-803B-33219B3DF7CD}"/>
              </a:ext>
            </a:extLst>
          </p:cNvPr>
          <p:cNvSpPr/>
          <p:nvPr/>
        </p:nvSpPr>
        <p:spPr>
          <a:xfrm>
            <a:off x="2130683" y="2852936"/>
            <a:ext cx="93327" cy="9332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6D201AE-75AD-49A4-B119-D1169E2CF086}"/>
              </a:ext>
            </a:extLst>
          </p:cNvPr>
          <p:cNvCxnSpPr>
            <a:cxnSpLocks/>
          </p:cNvCxnSpPr>
          <p:nvPr/>
        </p:nvCxnSpPr>
        <p:spPr>
          <a:xfrm flipV="1">
            <a:off x="2230908" y="2707211"/>
            <a:ext cx="2579311" cy="1457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8A5A3AEF-7B29-4267-AF00-F297FA3F1410}"/>
              </a:ext>
            </a:extLst>
          </p:cNvPr>
          <p:cNvCxnSpPr>
            <a:cxnSpLocks/>
          </p:cNvCxnSpPr>
          <p:nvPr/>
        </p:nvCxnSpPr>
        <p:spPr>
          <a:xfrm>
            <a:off x="2130683" y="2946263"/>
            <a:ext cx="2683691" cy="6454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50FCC5EF-809C-402B-A53A-404F4843BE89}"/>
              </a:ext>
            </a:extLst>
          </p:cNvPr>
          <p:cNvCxnSpPr>
            <a:cxnSpLocks/>
          </p:cNvCxnSpPr>
          <p:nvPr/>
        </p:nvCxnSpPr>
        <p:spPr>
          <a:xfrm>
            <a:off x="6577043" y="3104911"/>
            <a:ext cx="1101545" cy="533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бъект 2">
            <a:extLst>
              <a:ext uri="{FF2B5EF4-FFF2-40B4-BE49-F238E27FC236}">
                <a16:creationId xmlns:a16="http://schemas.microsoft.com/office/drawing/2014/main" id="{43C1C778-213E-4CEC-896F-F4913F4D7FD5}"/>
              </a:ext>
            </a:extLst>
          </p:cNvPr>
          <p:cNvSpPr txBox="1">
            <a:spLocks/>
          </p:cNvSpPr>
          <p:nvPr/>
        </p:nvSpPr>
        <p:spPr>
          <a:xfrm>
            <a:off x="4760377" y="2299384"/>
            <a:ext cx="2160240" cy="410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/>
              <a:t>Матрица Собеля</a:t>
            </a:r>
            <a:r>
              <a:rPr lang="en-US" sz="1800" dirty="0"/>
              <a:t> (OX)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04902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6" grpId="0"/>
      <p:bldP spid="17" grpId="0"/>
      <p:bldP spid="18" grpId="0" animBg="1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67FF37E6-AF15-40E8-857A-57640E675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0" y="4130459"/>
            <a:ext cx="2240933" cy="16807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5562364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Алгоритм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5A78171-3FAF-4AF0-BE8F-271351D869C0}"/>
              </a:ext>
            </a:extLst>
          </p:cNvPr>
          <p:cNvSpPr txBox="1">
            <a:spLocks/>
          </p:cNvSpPr>
          <p:nvPr/>
        </p:nvSpPr>
        <p:spPr>
          <a:xfrm>
            <a:off x="1608597" y="1553640"/>
            <a:ext cx="288032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Третий подход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F826DA4-2BC6-401D-BE5C-50E1D9A9D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52" y="2396372"/>
            <a:ext cx="2240933" cy="16807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6199E68D-2B28-49FB-A51B-929156425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52" y="4484604"/>
            <a:ext cx="2240933" cy="16807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E0D92F2-E7D6-4965-9FF4-8E290AEBB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522" y="4141497"/>
            <a:ext cx="2240933" cy="1680700"/>
          </a:xfrm>
          <a:prstGeom prst="rect">
            <a:avLst/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F06F1A6-6352-4621-81D5-40E0533B423A}"/>
              </a:ext>
            </a:extLst>
          </p:cNvPr>
          <p:cNvSpPr/>
          <p:nvPr/>
        </p:nvSpPr>
        <p:spPr>
          <a:xfrm>
            <a:off x="1889731" y="3020698"/>
            <a:ext cx="93327" cy="9332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40D6DCA2-535A-445C-A69F-6E8480B3C80E}"/>
              </a:ext>
            </a:extLst>
          </p:cNvPr>
          <p:cNvCxnSpPr>
            <a:cxnSpLocks/>
          </p:cNvCxnSpPr>
          <p:nvPr/>
        </p:nvCxnSpPr>
        <p:spPr>
          <a:xfrm flipV="1">
            <a:off x="1983058" y="3020698"/>
            <a:ext cx="1447053" cy="482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F108A6-4CBE-4217-9327-D981224AE38A}"/>
                  </a:ext>
                </a:extLst>
              </p:cNvPr>
              <p:cNvSpPr txBox="1"/>
              <p:nvPr/>
            </p:nvSpPr>
            <p:spPr>
              <a:xfrm>
                <a:off x="5009564" y="2397958"/>
                <a:ext cx="1084848" cy="343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F108A6-4CBE-4217-9327-D981224AE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564" y="2397958"/>
                <a:ext cx="1084848" cy="343107"/>
              </a:xfrm>
              <a:prstGeom prst="rect">
                <a:avLst/>
              </a:prstGeom>
              <a:blipFill>
                <a:blip r:embed="rId6"/>
                <a:stretch>
                  <a:fillRect r="-1124" b="-70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1C64278-B898-4159-B03E-8DE6786C1855}"/>
                  </a:ext>
                </a:extLst>
              </p:cNvPr>
              <p:cNvSpPr txBox="1"/>
              <p:nvPr/>
            </p:nvSpPr>
            <p:spPr>
              <a:xfrm>
                <a:off x="3523438" y="2882198"/>
                <a:ext cx="2172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1C64278-B898-4159-B03E-8DE6786C1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438" y="2882198"/>
                <a:ext cx="217239" cy="276999"/>
              </a:xfrm>
              <a:prstGeom prst="rect">
                <a:avLst/>
              </a:prstGeom>
              <a:blipFill>
                <a:blip r:embed="rId7"/>
                <a:stretch>
                  <a:fillRect l="-25000" r="-19444"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5219D26-9EBC-4D0F-9575-A8D85D7D8A6B}"/>
              </a:ext>
            </a:extLst>
          </p:cNvPr>
          <p:cNvSpPr/>
          <p:nvPr/>
        </p:nvSpPr>
        <p:spPr>
          <a:xfrm>
            <a:off x="1889731" y="5063147"/>
            <a:ext cx="93327" cy="9332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AD075DC2-2B9E-4B8B-AF39-9DEC32F07D1F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1983058" y="5063147"/>
            <a:ext cx="1447053" cy="466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7D769A-AFAF-44D4-8C7E-693B885EB6ED}"/>
                  </a:ext>
                </a:extLst>
              </p:cNvPr>
              <p:cNvSpPr txBox="1"/>
              <p:nvPr/>
            </p:nvSpPr>
            <p:spPr>
              <a:xfrm>
                <a:off x="3523438" y="4924647"/>
                <a:ext cx="21723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7D769A-AFAF-44D4-8C7E-693B885EB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438" y="4924647"/>
                <a:ext cx="217239" cy="276999"/>
              </a:xfrm>
              <a:prstGeom prst="rect">
                <a:avLst/>
              </a:prstGeom>
              <a:blipFill>
                <a:blip r:embed="rId8"/>
                <a:stretch>
                  <a:fillRect l="-22222" r="-16667"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27273F7-22D0-4FEF-BF1C-F1C9EF9798ED}"/>
              </a:ext>
            </a:extLst>
          </p:cNvPr>
          <p:cNvSpPr/>
          <p:nvPr/>
        </p:nvSpPr>
        <p:spPr>
          <a:xfrm>
            <a:off x="5277558" y="4673376"/>
            <a:ext cx="93327" cy="9332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351C96C2-08B6-4623-B9E6-95A2FF989D74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5324222" y="2816845"/>
            <a:ext cx="194126" cy="18565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7ACCA7-74EC-48E9-BBBB-8588774B619F}"/>
                  </a:ext>
                </a:extLst>
              </p:cNvPr>
              <p:cNvSpPr txBox="1"/>
              <p:nvPr/>
            </p:nvSpPr>
            <p:spPr>
              <a:xfrm>
                <a:off x="8186671" y="2300100"/>
                <a:ext cx="1393330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𝑎𝑟𝑐𝑡𝑎𝑛</m:t>
                          </m:r>
                        </m:fNam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7ACCA7-74EC-48E9-BBBB-8588774B6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671" y="2300100"/>
                <a:ext cx="1393330" cy="5167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3C98BA4F-A8C1-4E40-BD4D-5E1FEBB0F159}"/>
              </a:ext>
            </a:extLst>
          </p:cNvPr>
          <p:cNvSpPr/>
          <p:nvPr/>
        </p:nvSpPr>
        <p:spPr>
          <a:xfrm>
            <a:off x="8612452" y="4662338"/>
            <a:ext cx="93327" cy="9332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606BCE62-94B4-4824-B7B6-01D7AE03B99A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V="1">
            <a:off x="8659116" y="2816845"/>
            <a:ext cx="224220" cy="184549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62EC0957-4270-4F9B-9064-DBC580D10F88}"/>
              </a:ext>
            </a:extLst>
          </p:cNvPr>
          <p:cNvGrpSpPr/>
          <p:nvPr/>
        </p:nvGrpSpPr>
        <p:grpSpPr>
          <a:xfrm>
            <a:off x="10247805" y="3857396"/>
            <a:ext cx="1285087" cy="2248902"/>
            <a:chOff x="10247805" y="3857396"/>
            <a:chExt cx="1285087" cy="2248902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D3098252-3B82-4A3F-AF62-6B275FD87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70245">
              <a:off x="9765898" y="4339303"/>
              <a:ext cx="2248902" cy="1285087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A42E5398-C609-43F8-98CF-974070558708}"/>
                </a:ext>
              </a:extLst>
            </p:cNvPr>
            <p:cNvSpPr/>
            <p:nvPr/>
          </p:nvSpPr>
          <p:spPr>
            <a:xfrm>
              <a:off x="10891838" y="4602956"/>
              <a:ext cx="550068" cy="395288"/>
            </a:xfrm>
            <a:custGeom>
              <a:avLst/>
              <a:gdLst>
                <a:gd name="connsiteX0" fmla="*/ 390525 w 550068"/>
                <a:gd name="connsiteY0" fmla="*/ 0 h 395288"/>
                <a:gd name="connsiteX1" fmla="*/ 0 w 550068"/>
                <a:gd name="connsiteY1" fmla="*/ 392907 h 395288"/>
                <a:gd name="connsiteX2" fmla="*/ 550068 w 550068"/>
                <a:gd name="connsiteY2" fmla="*/ 395288 h 39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068" h="395288">
                  <a:moveTo>
                    <a:pt x="390525" y="0"/>
                  </a:moveTo>
                  <a:lnTo>
                    <a:pt x="0" y="392907"/>
                  </a:lnTo>
                  <a:lnTo>
                    <a:pt x="550068" y="395288"/>
                  </a:ln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Дуга 11">
              <a:extLst>
                <a:ext uri="{FF2B5EF4-FFF2-40B4-BE49-F238E27FC236}">
                  <a16:creationId xmlns:a16="http://schemas.microsoft.com/office/drawing/2014/main" id="{4B1E28F3-4E8D-4B16-8A42-4DA63460C927}"/>
                </a:ext>
              </a:extLst>
            </p:cNvPr>
            <p:cNvSpPr/>
            <p:nvPr/>
          </p:nvSpPr>
          <p:spPr>
            <a:xfrm rot="1335034">
              <a:off x="10868845" y="4897225"/>
              <a:ext cx="144016" cy="144016"/>
            </a:xfrm>
            <a:prstGeom prst="arc">
              <a:avLst>
                <a:gd name="adj1" fmla="val 17171191"/>
                <a:gd name="adj2" fmla="val 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Прямоугольник 14">
                  <a:extLst>
                    <a:ext uri="{FF2B5EF4-FFF2-40B4-BE49-F238E27FC236}">
                      <a16:creationId xmlns:a16="http://schemas.microsoft.com/office/drawing/2014/main" id="{AC681519-796E-4B56-9547-75F158672103}"/>
                    </a:ext>
                  </a:extLst>
                </p:cNvPr>
                <p:cNvSpPr/>
                <p:nvPr/>
              </p:nvSpPr>
              <p:spPr>
                <a:xfrm>
                  <a:off x="10980348" y="4769085"/>
                  <a:ext cx="275545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ru-RU" sz="1050" dirty="0"/>
                </a:p>
              </p:txBody>
            </p:sp>
          </mc:Choice>
          <mc:Fallback xmlns="">
            <p:sp>
              <p:nvSpPr>
                <p:cNvPr id="15" name="Прямоугольник 14">
                  <a:extLst>
                    <a:ext uri="{FF2B5EF4-FFF2-40B4-BE49-F238E27FC236}">
                      <a16:creationId xmlns:a16="http://schemas.microsoft.com/office/drawing/2014/main" id="{AC681519-796E-4B56-9547-75F1586721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0348" y="4769085"/>
                  <a:ext cx="275545" cy="2616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28918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/>
      <p:bldP spid="45" grpId="0"/>
      <p:bldP spid="25" grpId="0" animBg="1"/>
      <p:bldP spid="34" grpId="0"/>
      <p:bldP spid="35" grpId="0" animBg="1"/>
      <p:bldP spid="41" grpId="0"/>
      <p:bldP spid="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5562364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Алгоритм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5A78171-3FAF-4AF0-BE8F-271351D869C0}"/>
              </a:ext>
            </a:extLst>
          </p:cNvPr>
          <p:cNvSpPr txBox="1">
            <a:spLocks/>
          </p:cNvSpPr>
          <p:nvPr/>
        </p:nvSpPr>
        <p:spPr>
          <a:xfrm>
            <a:off x="1608597" y="1553640"/>
            <a:ext cx="288032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Третий подход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E0D92F2-E7D6-4965-9FF4-8E290AEBB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297" y="2371936"/>
            <a:ext cx="2476651" cy="1857488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14F67264-46C0-4D35-9A8F-0AB2C6880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741" y="2371936"/>
            <a:ext cx="2476651" cy="1857488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711BA0CB-C5DC-4756-AAE2-8FB627145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452" y="4595848"/>
            <a:ext cx="2476650" cy="185748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99D34D78-E853-4C93-BFDD-0B0F30E4C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853" y="2371936"/>
            <a:ext cx="2476651" cy="1857488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B71D64D7-154D-43DD-ACF8-2D9C94348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052" y="4626680"/>
            <a:ext cx="2476650" cy="185748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28F2AFD-8E32-42F0-88FE-E1A9F68F5A32}"/>
              </a:ext>
            </a:extLst>
          </p:cNvPr>
          <p:cNvSpPr txBox="1"/>
          <p:nvPr/>
        </p:nvSpPr>
        <p:spPr>
          <a:xfrm>
            <a:off x="1126378" y="2055015"/>
            <a:ext cx="2331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/>
              <a:t>Изначальное изображение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D703F2-4170-45DC-A0DB-57898215BBA3}"/>
              </a:ext>
            </a:extLst>
          </p:cNvPr>
          <p:cNvSpPr txBox="1"/>
          <p:nvPr/>
        </p:nvSpPr>
        <p:spPr>
          <a:xfrm>
            <a:off x="5021656" y="2048846"/>
            <a:ext cx="1713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/>
              <a:t>Обычный алгоритм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233941-7664-4286-9153-267E27574EAD}"/>
              </a:ext>
            </a:extLst>
          </p:cNvPr>
          <p:cNvSpPr txBox="1"/>
          <p:nvPr/>
        </p:nvSpPr>
        <p:spPr>
          <a:xfrm>
            <a:off x="8489478" y="2055014"/>
            <a:ext cx="1951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/>
              <a:t>Улучшенный алгоритм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0A39B2-BE08-4A15-98C9-3B42FB00ED60}"/>
              </a:ext>
            </a:extLst>
          </p:cNvPr>
          <p:cNvSpPr txBox="1"/>
          <p:nvPr/>
        </p:nvSpPr>
        <p:spPr>
          <a:xfrm>
            <a:off x="6728539" y="4288071"/>
            <a:ext cx="1928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/>
              <a:t>Добавление фильтров</a:t>
            </a:r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9026019C-1A25-47B4-BAEE-C8BD531DC7C6}"/>
              </a:ext>
            </a:extLst>
          </p:cNvPr>
          <p:cNvCxnSpPr>
            <a:cxnSpLocks/>
          </p:cNvCxnSpPr>
          <p:nvPr/>
        </p:nvCxnSpPr>
        <p:spPr>
          <a:xfrm>
            <a:off x="3646140" y="3300680"/>
            <a:ext cx="8427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F706ECA9-5251-4AB1-91B6-26C3748603C0}"/>
              </a:ext>
            </a:extLst>
          </p:cNvPr>
          <p:cNvCxnSpPr>
            <a:cxnSpLocks/>
          </p:cNvCxnSpPr>
          <p:nvPr/>
        </p:nvCxnSpPr>
        <p:spPr>
          <a:xfrm>
            <a:off x="7271388" y="3300680"/>
            <a:ext cx="8427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BD8EC508-52E6-453C-AC5D-BF65646DDA25}"/>
              </a:ext>
            </a:extLst>
          </p:cNvPr>
          <p:cNvCxnSpPr>
            <a:cxnSpLocks/>
          </p:cNvCxnSpPr>
          <p:nvPr/>
        </p:nvCxnSpPr>
        <p:spPr>
          <a:xfrm>
            <a:off x="5457232" y="5524592"/>
            <a:ext cx="874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2165EF-7FD8-4C0B-927D-43D9513B24B5}"/>
              </a:ext>
            </a:extLst>
          </p:cNvPr>
          <p:cNvSpPr txBox="1"/>
          <p:nvPr/>
        </p:nvSpPr>
        <p:spPr>
          <a:xfrm>
            <a:off x="3009740" y="4320063"/>
            <a:ext cx="1951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/>
              <a:t>Улучшенный алгоритм</a:t>
            </a:r>
          </a:p>
        </p:txBody>
      </p:sp>
    </p:spTree>
    <p:extLst>
      <p:ext uri="{BB962C8B-B14F-4D97-AF65-F5344CB8AC3E}">
        <p14:creationId xmlns:p14="http://schemas.microsoft.com/office/powerpoint/2010/main" val="213565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8" grpId="0"/>
      <p:bldP spid="39" grpId="0"/>
      <p:bldP spid="41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5562364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Алгоритм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C18FBCC6-C8E6-4BEC-87C2-D84D4D4CCE87}"/>
              </a:ext>
            </a:extLst>
          </p:cNvPr>
          <p:cNvSpPr txBox="1">
            <a:spLocks/>
          </p:cNvSpPr>
          <p:nvPr/>
        </p:nvSpPr>
        <p:spPr>
          <a:xfrm>
            <a:off x="1608596" y="1553640"/>
            <a:ext cx="7870191" cy="51204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Третий подход</a:t>
            </a:r>
          </a:p>
          <a:p>
            <a:r>
              <a:rPr lang="ru-RU" dirty="0"/>
              <a:t>Плюсы</a:t>
            </a:r>
          </a:p>
          <a:p>
            <a:pPr lvl="1"/>
            <a:r>
              <a:rPr lang="ru-RU" dirty="0"/>
              <a:t>Выделение только нужных границ</a:t>
            </a:r>
          </a:p>
          <a:p>
            <a:pPr lvl="1"/>
            <a:r>
              <a:rPr lang="ru-RU" dirty="0"/>
              <a:t>Ослабление влияния побочных эффектов</a:t>
            </a:r>
          </a:p>
          <a:p>
            <a:r>
              <a:rPr lang="ru-RU" dirty="0"/>
              <a:t>Минусы</a:t>
            </a:r>
          </a:p>
          <a:p>
            <a:pPr lvl="1"/>
            <a:r>
              <a:rPr lang="ru-RU" dirty="0"/>
              <a:t>Требует большой производительности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441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5562364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Применение алгоритма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5A78171-3FAF-4AF0-BE8F-271351D869C0}"/>
              </a:ext>
            </a:extLst>
          </p:cNvPr>
          <p:cNvSpPr txBox="1">
            <a:spLocks/>
          </p:cNvSpPr>
          <p:nvPr/>
        </p:nvSpPr>
        <p:spPr>
          <a:xfrm>
            <a:off x="1608596" y="1553640"/>
            <a:ext cx="8374247" cy="2739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Приложение</a:t>
            </a:r>
          </a:p>
          <a:p>
            <a:pPr lvl="1"/>
            <a:r>
              <a:rPr lang="ru-RU" dirty="0"/>
              <a:t>Отображение 3</a:t>
            </a:r>
            <a:r>
              <a:rPr lang="en-US" dirty="0"/>
              <a:t>D</a:t>
            </a:r>
            <a:r>
              <a:rPr lang="ru-RU" dirty="0"/>
              <a:t> модели белковой структуры</a:t>
            </a:r>
          </a:p>
          <a:p>
            <a:pPr lvl="1"/>
            <a:r>
              <a:rPr lang="ru-RU" dirty="0"/>
              <a:t>Взаимодействие со структурой</a:t>
            </a:r>
          </a:p>
          <a:p>
            <a:pPr lvl="1"/>
            <a:r>
              <a:rPr lang="ru-RU" dirty="0"/>
              <a:t>Дополнительная функциональность</a:t>
            </a:r>
          </a:p>
          <a:p>
            <a:pPr lvl="1"/>
            <a:endParaRPr lang="ru-RU" dirty="0"/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049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7260D5-FEBD-4C92-B857-6B17089CE6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245" y="1165270"/>
            <a:ext cx="4151679" cy="2767786"/>
          </a:xfrm>
          <a:prstGeom prst="rect">
            <a:avLst/>
          </a:prstGeom>
          <a:effectLst>
            <a:outerShdw blurRad="127000" dist="38100" dir="8100000" sx="102000" sy="102000" algn="tr" rotWithShape="0">
              <a:prstClr val="black">
                <a:alpha val="48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B8EE78B-EA5B-49BF-8F12-E8708289CB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500" y="4365104"/>
            <a:ext cx="3603970" cy="2027233"/>
          </a:xfrm>
          <a:prstGeom prst="rect">
            <a:avLst/>
          </a:prstGeom>
          <a:effectLst>
            <a:outerShdw blurRad="127000" dist="38100" dir="8100000" sx="102000" sy="102000" algn="tr" rotWithShape="0">
              <a:prstClr val="black">
                <a:alpha val="48000"/>
              </a:prstClr>
            </a:outerShdw>
          </a:effectLst>
        </p:spPr>
      </p:pic>
      <p:pic>
        <p:nvPicPr>
          <p:cNvPr id="9" name="Объект 4">
            <a:extLst>
              <a:ext uri="{FF2B5EF4-FFF2-40B4-BE49-F238E27FC236}">
                <a16:creationId xmlns:a16="http://schemas.microsoft.com/office/drawing/2014/main" id="{937D1C00-A17F-471E-8A0E-56EFBD8A2C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55" y="1556792"/>
            <a:ext cx="4151679" cy="2335319"/>
          </a:xfrm>
          <a:prstGeom prst="rect">
            <a:avLst/>
          </a:prstGeom>
          <a:effectLst>
            <a:outerShdw blurRad="127000" dist="38100" dir="8100000" sx="102000" sy="102000" algn="tr" rotWithShape="0">
              <a:prstClr val="black">
                <a:alpha val="48000"/>
              </a:prst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65A9115-2F5B-4253-B0D6-F9E8D9358D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55" y="3892111"/>
            <a:ext cx="4148001" cy="2264809"/>
          </a:xfrm>
          <a:prstGeom prst="rect">
            <a:avLst/>
          </a:prstGeom>
          <a:effectLst>
            <a:outerShdw blurRad="127000" dist="38100" dir="8100000" sx="102000" sy="102000" algn="tr" rotWithShape="0">
              <a:prstClr val="black">
                <a:alpha val="48000"/>
              </a:prstClr>
            </a:outerShdw>
          </a:effectLst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645B89A-ABDA-44F5-BADD-A379CC6DF39B}"/>
              </a:ext>
            </a:extLst>
          </p:cNvPr>
          <p:cNvSpPr txBox="1">
            <a:spLocks/>
          </p:cNvSpPr>
          <p:nvPr/>
        </p:nvSpPr>
        <p:spPr>
          <a:xfrm>
            <a:off x="1519047" y="691203"/>
            <a:ext cx="7280909" cy="5558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accent1"/>
                </a:solidFill>
                <a:latin typeface="GOST Common" panose="020B0604020202020204" pitchFamily="34" charset="0"/>
                <a:cs typeface="Helvetica World" panose="020B0800040000020004" pitchFamily="34" charset="0"/>
              </a:rPr>
              <a:t>Компьютерное зрение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26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5562364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Применение алгоритма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5A78171-3FAF-4AF0-BE8F-271351D869C0}"/>
              </a:ext>
            </a:extLst>
          </p:cNvPr>
          <p:cNvSpPr txBox="1">
            <a:spLocks/>
          </p:cNvSpPr>
          <p:nvPr/>
        </p:nvSpPr>
        <p:spPr>
          <a:xfrm>
            <a:off x="1608596" y="1553640"/>
            <a:ext cx="8374247" cy="2739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3</a:t>
            </a:r>
            <a:r>
              <a:rPr lang="en-US" dirty="0"/>
              <a:t>D</a:t>
            </a:r>
            <a:r>
              <a:rPr lang="ru-RU" dirty="0"/>
              <a:t> модель белковой структуры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C1359E-D239-4382-BA7C-6D378F8DB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76" y="2564904"/>
            <a:ext cx="4248472" cy="338653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B373E4-83E9-4E00-83C7-A4DCB511E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757" y="2564904"/>
            <a:ext cx="4248472" cy="338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5562364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Вращение объекта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891D6E00-F8BE-47A7-955A-147700D7F1E6}"/>
              </a:ext>
            </a:extLst>
          </p:cNvPr>
          <p:cNvSpPr txBox="1">
            <a:spLocks/>
          </p:cNvSpPr>
          <p:nvPr/>
        </p:nvSpPr>
        <p:spPr>
          <a:xfrm>
            <a:off x="1608596" y="1553640"/>
            <a:ext cx="8374247" cy="23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Состояния модели</a:t>
            </a:r>
          </a:p>
          <a:p>
            <a:pPr lvl="1"/>
            <a:r>
              <a:rPr lang="ru-RU" dirty="0"/>
              <a:t>Начало движения</a:t>
            </a:r>
          </a:p>
          <a:p>
            <a:pPr lvl="1"/>
            <a:r>
              <a:rPr lang="ru-RU" dirty="0"/>
              <a:t>Продолжение движения</a:t>
            </a:r>
          </a:p>
          <a:p>
            <a:pPr lvl="1"/>
            <a:r>
              <a:rPr lang="ru-RU" dirty="0"/>
              <a:t>Остановка</a:t>
            </a:r>
          </a:p>
          <a:p>
            <a:pPr lvl="1"/>
            <a:r>
              <a:rPr lang="ru-RU" dirty="0"/>
              <a:t>Покой</a:t>
            </a:r>
          </a:p>
          <a:p>
            <a:pPr lvl="1"/>
            <a:endParaRPr lang="ru-RU" dirty="0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1941C31E-E288-4BB9-A510-D677655B07A6}"/>
              </a:ext>
            </a:extLst>
          </p:cNvPr>
          <p:cNvSpPr txBox="1">
            <a:spLocks/>
          </p:cNvSpPr>
          <p:nvPr/>
        </p:nvSpPr>
        <p:spPr>
          <a:xfrm>
            <a:off x="1611960" y="4177568"/>
            <a:ext cx="8374247" cy="97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lvl="1" indent="0">
              <a:buNone/>
            </a:pPr>
            <a:r>
              <a:rPr lang="ru-RU" dirty="0"/>
              <a:t>Поворот объекта по кубической функции позволяет добиться плавного движения</a:t>
            </a:r>
          </a:p>
        </p:txBody>
      </p:sp>
    </p:spTree>
    <p:extLst>
      <p:ext uri="{BB962C8B-B14F-4D97-AF65-F5344CB8AC3E}">
        <p14:creationId xmlns:p14="http://schemas.microsoft.com/office/powerpoint/2010/main" val="267691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7434572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Дополнительная функциональность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891D6E00-F8BE-47A7-955A-147700D7F1E6}"/>
              </a:ext>
            </a:extLst>
          </p:cNvPr>
          <p:cNvSpPr txBox="1">
            <a:spLocks/>
          </p:cNvSpPr>
          <p:nvPr/>
        </p:nvSpPr>
        <p:spPr>
          <a:xfrm>
            <a:off x="1608596" y="1553640"/>
            <a:ext cx="8374247" cy="23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Вращение объекта – ЛКМ</a:t>
            </a:r>
          </a:p>
          <a:p>
            <a:r>
              <a:rPr lang="ru-RU" dirty="0"/>
              <a:t>Передвижение объекта – ПКМ</a:t>
            </a:r>
          </a:p>
          <a:p>
            <a:r>
              <a:rPr lang="ru-RU" dirty="0"/>
              <a:t>Приближение объекта – колесико мыши</a:t>
            </a:r>
          </a:p>
          <a:p>
            <a:r>
              <a:rPr lang="ru-RU" dirty="0"/>
              <a:t>Отображение видео с веб-камеры – </a:t>
            </a:r>
            <a:r>
              <a:rPr lang="en-US" dirty="0"/>
              <a:t>Space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F4204D-5B5C-4C9B-88A6-3B3ECCEF4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368" y="4166144"/>
            <a:ext cx="4277194" cy="22406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634D93-E7D4-49E4-AC4B-4097EB88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444" y="4168401"/>
            <a:ext cx="4284402" cy="224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7434572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Результаты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891D6E00-F8BE-47A7-955A-147700D7F1E6}"/>
              </a:ext>
            </a:extLst>
          </p:cNvPr>
          <p:cNvSpPr txBox="1">
            <a:spLocks/>
          </p:cNvSpPr>
          <p:nvPr/>
        </p:nvSpPr>
        <p:spPr>
          <a:xfrm>
            <a:off x="1608596" y="1553640"/>
            <a:ext cx="8950312" cy="23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Приложение для работы с 3</a:t>
            </a:r>
            <a:r>
              <a:rPr lang="en-US" dirty="0"/>
              <a:t>D </a:t>
            </a:r>
            <a:r>
              <a:rPr lang="ru-RU" dirty="0"/>
              <a:t>моделью</a:t>
            </a:r>
          </a:p>
          <a:p>
            <a:r>
              <a:rPr lang="ru-RU" dirty="0"/>
              <a:t>В основе лежит алгоритм, отслеживающий положение лица</a:t>
            </a:r>
          </a:p>
          <a:p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59A8B4D6-58BF-4243-A144-C9D81E639BDC}"/>
              </a:ext>
            </a:extLst>
          </p:cNvPr>
          <p:cNvSpPr txBox="1">
            <a:spLocks/>
          </p:cNvSpPr>
          <p:nvPr/>
        </p:nvSpPr>
        <p:spPr>
          <a:xfrm>
            <a:off x="1608596" y="3933056"/>
            <a:ext cx="8374247" cy="1371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Проект находится в открытом доступе по ссылке:</a:t>
            </a:r>
          </a:p>
          <a:p>
            <a:pPr marL="0" indent="0">
              <a:buNone/>
            </a:pPr>
            <a:r>
              <a:rPr lang="en-US" b="1" u="sng" dirty="0">
                <a:solidFill>
                  <a:schemeClr val="accent1"/>
                </a:solidFill>
              </a:rPr>
              <a:t>https://github.com/andrey-star/unityfacedetect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948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7434572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Возможные улучшения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891D6E00-F8BE-47A7-955A-147700D7F1E6}"/>
              </a:ext>
            </a:extLst>
          </p:cNvPr>
          <p:cNvSpPr txBox="1">
            <a:spLocks/>
          </p:cNvSpPr>
          <p:nvPr/>
        </p:nvSpPr>
        <p:spPr>
          <a:xfrm>
            <a:off x="1608596" y="1553640"/>
            <a:ext cx="8374247" cy="23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Распознавание частей лица</a:t>
            </a:r>
          </a:p>
          <a:p>
            <a:r>
              <a:rPr lang="ru-RU" dirty="0"/>
              <a:t>Оптимизация алгоритма</a:t>
            </a:r>
          </a:p>
          <a:p>
            <a:r>
              <a:rPr lang="ru-RU" dirty="0"/>
              <a:t>Импортирование приложения на мобильные устройства</a:t>
            </a:r>
          </a:p>
          <a:p>
            <a:r>
              <a:rPr lang="ru-RU" dirty="0"/>
              <a:t>Применение </a:t>
            </a:r>
            <a:r>
              <a:rPr lang="en-US" i="1" dirty="0"/>
              <a:t>Level Of Detail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871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7434572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Демонстрация работы приложения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891D6E00-F8BE-47A7-955A-147700D7F1E6}"/>
              </a:ext>
            </a:extLst>
          </p:cNvPr>
          <p:cNvSpPr txBox="1">
            <a:spLocks/>
          </p:cNvSpPr>
          <p:nvPr/>
        </p:nvSpPr>
        <p:spPr>
          <a:xfrm>
            <a:off x="1608596" y="1553640"/>
            <a:ext cx="8374247" cy="23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970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7434572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Вывод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891D6E00-F8BE-47A7-955A-147700D7F1E6}"/>
              </a:ext>
            </a:extLst>
          </p:cNvPr>
          <p:cNvSpPr txBox="1">
            <a:spLocks/>
          </p:cNvSpPr>
          <p:nvPr/>
        </p:nvSpPr>
        <p:spPr>
          <a:xfrm>
            <a:off x="1608596" y="1553640"/>
            <a:ext cx="8374247" cy="295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Мы познакомились с компьютерным зрением</a:t>
            </a:r>
          </a:p>
          <a:p>
            <a:r>
              <a:rPr lang="ru-RU" dirty="0"/>
              <a:t>Мы изучили способы анализа изображений</a:t>
            </a:r>
          </a:p>
          <a:p>
            <a:r>
              <a:rPr lang="ru-RU" dirty="0"/>
              <a:t>Мы познакомились с </a:t>
            </a:r>
            <a:r>
              <a:rPr lang="en-US" dirty="0"/>
              <a:t>Unity</a:t>
            </a:r>
            <a:r>
              <a:rPr lang="ru-RU" dirty="0"/>
              <a:t> 3</a:t>
            </a:r>
            <a:r>
              <a:rPr lang="en-US" dirty="0"/>
              <a:t>D </a:t>
            </a:r>
            <a:r>
              <a:rPr lang="ru-RU" dirty="0"/>
              <a:t>и С</a:t>
            </a:r>
            <a:r>
              <a:rPr lang="en-US" dirty="0"/>
              <a:t>#</a:t>
            </a:r>
            <a:endParaRPr lang="ru-RU" dirty="0"/>
          </a:p>
          <a:p>
            <a:r>
              <a:rPr lang="ru-RU" dirty="0"/>
              <a:t>Мы получили опыт работы в команде</a:t>
            </a:r>
          </a:p>
          <a:p>
            <a:r>
              <a:rPr lang="ru-RU" dirty="0"/>
              <a:t>Мы усовершенствовали навыки поиска информации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434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7434572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Ссылки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891D6E00-F8BE-47A7-955A-147700D7F1E6}"/>
              </a:ext>
            </a:extLst>
          </p:cNvPr>
          <p:cNvSpPr txBox="1">
            <a:spLocks/>
          </p:cNvSpPr>
          <p:nvPr/>
        </p:nvSpPr>
        <p:spPr>
          <a:xfrm>
            <a:off x="1608596" y="1553640"/>
            <a:ext cx="8374247" cy="230740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u="sng" dirty="0">
                <a:solidFill>
                  <a:schemeClr val="accent1"/>
                </a:solidFill>
                <a:hlinkClick r:id="rId2"/>
              </a:rPr>
              <a:t>https://habrahabr.ru/post/142818/</a:t>
            </a:r>
            <a:r>
              <a:rPr lang="ru-RU" b="1" dirty="0">
                <a:solidFill>
                  <a:schemeClr val="accent1"/>
                </a:solidFill>
              </a:rPr>
              <a:t> </a:t>
            </a:r>
            <a:r>
              <a:rPr lang="ru-RU" dirty="0"/>
              <a:t>-</a:t>
            </a:r>
            <a:r>
              <a:rPr lang="ru-RU" b="1" dirty="0"/>
              <a:t> </a:t>
            </a:r>
            <a:r>
              <a:rPr lang="ru-RU" dirty="0"/>
              <a:t>Матричные фильтры</a:t>
            </a:r>
          </a:p>
          <a:p>
            <a:r>
              <a:rPr lang="ru-RU" b="1" u="sng" dirty="0">
                <a:solidFill>
                  <a:schemeClr val="accent1"/>
                </a:solidFill>
                <a:hlinkClick r:id="rId3"/>
              </a:rPr>
              <a:t>https://www.youtube.com/watch?v=uihBwtPIBxM&amp;t</a:t>
            </a:r>
            <a:r>
              <a:rPr lang="ru-RU" dirty="0">
                <a:solidFill>
                  <a:schemeClr val="accent1"/>
                </a:solidFill>
              </a:rPr>
              <a:t> </a:t>
            </a:r>
            <a:r>
              <a:rPr lang="ru-RU" dirty="0"/>
              <a:t>- </a:t>
            </a:r>
            <a:r>
              <a:rPr lang="ru-RU" dirty="0" err="1"/>
              <a:t>Sobel</a:t>
            </a:r>
            <a:r>
              <a:rPr lang="ru-RU" dirty="0"/>
              <a:t> </a:t>
            </a:r>
            <a:r>
              <a:rPr lang="ru-RU" dirty="0" err="1"/>
              <a:t>Operator</a:t>
            </a:r>
            <a:endParaRPr lang="ru-RU" dirty="0"/>
          </a:p>
          <a:p>
            <a:r>
              <a:rPr lang="ru-RU" b="1" u="sng" dirty="0">
                <a:solidFill>
                  <a:schemeClr val="accent1"/>
                </a:solidFill>
                <a:hlinkClick r:id="rId4"/>
              </a:rPr>
              <a:t>https://www.youtube.com/watch?v=sRFM5IEqR2w</a:t>
            </a:r>
            <a:r>
              <a:rPr lang="ru-RU" b="1" dirty="0">
                <a:solidFill>
                  <a:schemeClr val="accent1"/>
                </a:solidFill>
              </a:rPr>
              <a:t> </a:t>
            </a:r>
            <a:r>
              <a:rPr lang="ru-RU" dirty="0"/>
              <a:t>-</a:t>
            </a:r>
            <a:r>
              <a:rPr lang="ru-RU" b="1" dirty="0"/>
              <a:t> </a:t>
            </a:r>
            <a:r>
              <a:rPr lang="ru-RU" dirty="0" err="1"/>
              <a:t>Canny</a:t>
            </a:r>
            <a:r>
              <a:rPr lang="ru-RU" dirty="0"/>
              <a:t> </a:t>
            </a:r>
            <a:r>
              <a:rPr lang="ru-RU" dirty="0" err="1"/>
              <a:t>Edge</a:t>
            </a:r>
            <a:r>
              <a:rPr lang="ru-RU" dirty="0"/>
              <a:t> </a:t>
            </a:r>
            <a:r>
              <a:rPr lang="ru-RU" dirty="0" err="1"/>
              <a:t>Detector</a:t>
            </a:r>
            <a:endParaRPr lang="ru-RU" dirty="0"/>
          </a:p>
          <a:p>
            <a:r>
              <a:rPr lang="ru-RU" b="1" u="sng" dirty="0">
                <a:solidFill>
                  <a:schemeClr val="accent1"/>
                </a:solidFill>
                <a:hlinkClick r:id="rId5"/>
              </a:rPr>
              <a:t>https://docs.unity3d.com/Manual/index.html</a:t>
            </a:r>
            <a:r>
              <a:rPr lang="ru-RU" b="1" dirty="0">
                <a:solidFill>
                  <a:schemeClr val="accent1"/>
                </a:solidFill>
              </a:rPr>
              <a:t> </a:t>
            </a:r>
            <a:r>
              <a:rPr lang="ru-RU" dirty="0"/>
              <a:t>-</a:t>
            </a:r>
            <a:r>
              <a:rPr lang="ru-RU" b="1" dirty="0"/>
              <a:t> </a:t>
            </a:r>
            <a:r>
              <a:rPr lang="ru-RU" dirty="0"/>
              <a:t>Unity3D </a:t>
            </a:r>
            <a:r>
              <a:rPr lang="ru-RU" dirty="0" err="1"/>
              <a:t>Documentation</a:t>
            </a:r>
            <a:endParaRPr lang="ru-RU" dirty="0"/>
          </a:p>
          <a:p>
            <a:r>
              <a:rPr lang="ru-RU" b="1" u="sng" dirty="0">
                <a:solidFill>
                  <a:schemeClr val="accent1"/>
                </a:solidFill>
                <a:hlinkClick r:id="rId6"/>
              </a:rPr>
              <a:t>https://en.wikipedia.org/wiki/Computer_vision</a:t>
            </a:r>
            <a:r>
              <a:rPr lang="ru-RU" b="1" dirty="0"/>
              <a:t> </a:t>
            </a:r>
            <a:r>
              <a:rPr lang="ru-RU" dirty="0"/>
              <a:t>- Компьютерное зрение</a:t>
            </a:r>
          </a:p>
        </p:txBody>
      </p:sp>
    </p:spTree>
    <p:extLst>
      <p:ext uri="{BB962C8B-B14F-4D97-AF65-F5344CB8AC3E}">
        <p14:creationId xmlns:p14="http://schemas.microsoft.com/office/powerpoint/2010/main" val="318870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7434572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Благодарность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891D6E00-F8BE-47A7-955A-147700D7F1E6}"/>
              </a:ext>
            </a:extLst>
          </p:cNvPr>
          <p:cNvSpPr txBox="1">
            <a:spLocks/>
          </p:cNvSpPr>
          <p:nvPr/>
        </p:nvSpPr>
        <p:spPr>
          <a:xfrm>
            <a:off x="1612168" y="2275296"/>
            <a:ext cx="8374247" cy="15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Хотим поблагодарить своего научного руководителя Толстых Виктора Николаевича за ценные советы и рекомендации по ходу работы над проектом и Дворкина Михаила Эдуардовича за помощь в решении возникших проблем.</a:t>
            </a:r>
          </a:p>
        </p:txBody>
      </p:sp>
    </p:spTree>
    <p:extLst>
      <p:ext uri="{BB962C8B-B14F-4D97-AF65-F5344CB8AC3E}">
        <p14:creationId xmlns:p14="http://schemas.microsoft.com/office/powerpoint/2010/main" val="68574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 2"/>
          <p:cNvSpPr>
            <a:spLocks noGrp="1"/>
          </p:cNvSpPr>
          <p:nvPr>
            <p:ph type="ctrTitle"/>
          </p:nvPr>
        </p:nvSpPr>
        <p:spPr>
          <a:xfrm>
            <a:off x="405780" y="692696"/>
            <a:ext cx="8229600" cy="1728192"/>
          </a:xfrm>
        </p:spPr>
        <p:txBody>
          <a:bodyPr rtlCol="0">
            <a:noAutofit/>
          </a:bodyPr>
          <a:lstStyle/>
          <a:p>
            <a:r>
              <a:rPr lang="ru-RU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Дополненная реальность для демонстрации белковых структур</a:t>
            </a:r>
            <a:r>
              <a:rPr lang="en-US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endParaRPr lang="ru-RU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405780" y="4936232"/>
            <a:ext cx="6984776" cy="1728192"/>
          </a:xfrm>
        </p:spPr>
        <p:txBody>
          <a:bodyPr rtlCol="0">
            <a:normAutofit/>
          </a:bodyPr>
          <a:lstStyle/>
          <a:p>
            <a:r>
              <a:rPr lang="ru-RU" dirty="0">
                <a:latin typeface="GOST Common" panose="020B0604020202020204" pitchFamily="34" charset="0"/>
              </a:rPr>
              <a:t>Курсовая работа</a:t>
            </a:r>
            <a:endParaRPr lang="en-US" dirty="0">
              <a:latin typeface="GOST Common" panose="020B0604020202020204" pitchFamily="34" charset="0"/>
            </a:endParaRPr>
          </a:p>
          <a:p>
            <a:endParaRPr lang="en-US" dirty="0">
              <a:latin typeface="GOST Common" panose="020B0604020202020204" pitchFamily="34" charset="0"/>
            </a:endParaRPr>
          </a:p>
          <a:p>
            <a:r>
              <a:rPr lang="ru-RU" dirty="0">
                <a:latin typeface="GOST Common" panose="020B0604020202020204" pitchFamily="34" charset="0"/>
              </a:rPr>
              <a:t>Резниченко Денис,</a:t>
            </a:r>
            <a:r>
              <a:rPr lang="en-US" dirty="0">
                <a:latin typeface="GOST Common" panose="020B0604020202020204" pitchFamily="34" charset="0"/>
              </a:rPr>
              <a:t> </a:t>
            </a:r>
            <a:r>
              <a:rPr lang="ru-RU" dirty="0">
                <a:latin typeface="GOST Common" panose="020B0604020202020204" pitchFamily="34" charset="0"/>
              </a:rPr>
              <a:t>Стародубцев Андрей.</a:t>
            </a:r>
            <a:r>
              <a:rPr lang="en-US" dirty="0">
                <a:latin typeface="GOST Common" panose="020B0604020202020204" pitchFamily="34" charset="0"/>
              </a:rPr>
              <a:t> 11 ”</a:t>
            </a:r>
            <a:r>
              <a:rPr lang="ru-RU" dirty="0">
                <a:latin typeface="GOST Common" panose="020B0604020202020204" pitchFamily="34" charset="0"/>
              </a:rPr>
              <a:t>А</a:t>
            </a:r>
            <a:r>
              <a:rPr lang="en-US" dirty="0">
                <a:latin typeface="GOST Common" panose="020B0604020202020204" pitchFamily="34" charset="0"/>
              </a:rPr>
              <a:t>”</a:t>
            </a:r>
            <a:endParaRPr lang="ru-RU" dirty="0">
              <a:latin typeface="GOST Common" panose="020B0604020202020204" pitchFamily="34" charset="0"/>
            </a:endParaRPr>
          </a:p>
          <a:p>
            <a:r>
              <a:rPr lang="ru-RU" dirty="0">
                <a:latin typeface="GOST Common" panose="020B0604020202020204" pitchFamily="34" charset="0"/>
              </a:rPr>
              <a:t>Руководитель: Толстых Виктор Николаевич</a:t>
            </a:r>
          </a:p>
        </p:txBody>
      </p:sp>
    </p:spTree>
    <p:extLst>
      <p:ext uri="{BB962C8B-B14F-4D97-AF65-F5344CB8AC3E}">
        <p14:creationId xmlns:p14="http://schemas.microsoft.com/office/powerpoint/2010/main" val="93508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51F84B4-1178-454D-8C05-EA7D7F883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Отслеживание перемещения лица</a:t>
            </a:r>
          </a:p>
          <a:p>
            <a:pPr lvl="1"/>
            <a:r>
              <a:rPr lang="ru-RU" dirty="0"/>
              <a:t>Статичный фон</a:t>
            </a:r>
          </a:p>
          <a:p>
            <a:pPr lvl="1"/>
            <a:r>
              <a:rPr lang="ru-RU" dirty="0"/>
              <a:t>Без дополнительных маркеров</a:t>
            </a:r>
          </a:p>
          <a:p>
            <a:r>
              <a:rPr lang="ru-RU" dirty="0"/>
              <a:t>Применение алгоритма в приложении</a:t>
            </a:r>
          </a:p>
          <a:p>
            <a:pPr lvl="1"/>
            <a:r>
              <a:rPr lang="ru-RU" dirty="0"/>
              <a:t>Анимирование молекулы в соответствии с движениями человека</a:t>
            </a:r>
          </a:p>
          <a:p>
            <a:pPr lvl="1"/>
            <a:r>
              <a:rPr lang="ru-RU" dirty="0"/>
              <a:t>Внедрение </a:t>
            </a:r>
            <a:r>
              <a:rPr lang="ru-RU"/>
              <a:t>дополнительной функциональности</a:t>
            </a: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793FF0D-B30A-4703-9DCC-4B861911882B}"/>
              </a:ext>
            </a:extLst>
          </p:cNvPr>
          <p:cNvSpPr txBox="1">
            <a:spLocks/>
          </p:cNvSpPr>
          <p:nvPr/>
        </p:nvSpPr>
        <p:spPr>
          <a:xfrm>
            <a:off x="1519047" y="691203"/>
            <a:ext cx="7280909" cy="5558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accent1"/>
                </a:solidFill>
              </a:rPr>
              <a:t>Постановка задачи</a:t>
            </a:r>
          </a:p>
        </p:txBody>
      </p:sp>
    </p:spTree>
    <p:extLst>
      <p:ext uri="{BB962C8B-B14F-4D97-AF65-F5344CB8AC3E}">
        <p14:creationId xmlns:p14="http://schemas.microsoft.com/office/powerpoint/2010/main" val="381167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52B4ABB-B85E-4252-A850-3C2A1E4C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580" y="3101588"/>
            <a:ext cx="2448271" cy="21319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Unity 3D – </a:t>
            </a:r>
            <a:r>
              <a:rPr lang="ru-RU" dirty="0"/>
              <a:t>программа</a:t>
            </a:r>
            <a:r>
              <a:rPr lang="en-US" dirty="0"/>
              <a:t> </a:t>
            </a:r>
            <a:r>
              <a:rPr lang="ru-RU" dirty="0"/>
              <a:t>для разработки трехмерных приложений.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881B46-E5DB-443E-885A-F6F2A2A45D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5"/>
          <a:stretch/>
        </p:blipFill>
        <p:spPr>
          <a:xfrm>
            <a:off x="3862164" y="2065584"/>
            <a:ext cx="7717032" cy="4203976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1E8771A0-0F7E-4012-A009-B0A22D394C29}"/>
              </a:ext>
            </a:extLst>
          </p:cNvPr>
          <p:cNvSpPr txBox="1">
            <a:spLocks/>
          </p:cNvSpPr>
          <p:nvPr/>
        </p:nvSpPr>
        <p:spPr>
          <a:xfrm>
            <a:off x="1413892" y="1592359"/>
            <a:ext cx="1902505" cy="473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Unity 3D</a:t>
            </a:r>
          </a:p>
          <a:p>
            <a:endParaRPr lang="en-US" dirty="0"/>
          </a:p>
          <a:p>
            <a:pPr marL="0" indent="0">
              <a:buFont typeface="Arial" pitchFamily="34" charset="0"/>
              <a:buNone/>
            </a:pPr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5970E13-E852-4A48-8C18-B6843B7D2906}"/>
              </a:ext>
            </a:extLst>
          </p:cNvPr>
          <p:cNvSpPr txBox="1">
            <a:spLocks/>
          </p:cNvSpPr>
          <p:nvPr/>
        </p:nvSpPr>
        <p:spPr>
          <a:xfrm>
            <a:off x="1519047" y="691203"/>
            <a:ext cx="7280909" cy="5558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accent1"/>
                </a:solidFill>
              </a:rPr>
              <a:t>Инструменты для реализации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129278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52B4ABB-B85E-4252-A850-3C2A1E4C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892" y="3065148"/>
            <a:ext cx="2448271" cy="220049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Visual Studio – </a:t>
            </a:r>
            <a:r>
              <a:rPr lang="ru-RU" dirty="0"/>
              <a:t>среда разработки с поддержкой языка </a:t>
            </a:r>
            <a:r>
              <a:rPr lang="en-US" dirty="0"/>
              <a:t>C#</a:t>
            </a:r>
            <a:r>
              <a:rPr lang="ru-RU" dirty="0"/>
              <a:t>.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1E8771A0-0F7E-4012-A009-B0A22D394C29}"/>
              </a:ext>
            </a:extLst>
          </p:cNvPr>
          <p:cNvSpPr txBox="1">
            <a:spLocks/>
          </p:cNvSpPr>
          <p:nvPr/>
        </p:nvSpPr>
        <p:spPr>
          <a:xfrm>
            <a:off x="1413892" y="1592359"/>
            <a:ext cx="3600400" cy="473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Microsoft Visual Studio</a:t>
            </a:r>
          </a:p>
          <a:p>
            <a:pPr marL="0" indent="0">
              <a:buFont typeface="Arial" pitchFamily="34" charset="0"/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AC0E47-DC70-4942-B1A3-A148ED47B5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63" y="2143750"/>
            <a:ext cx="7768097" cy="4216156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2C25A55-160A-469D-B38C-9D416B71774F}"/>
              </a:ext>
            </a:extLst>
          </p:cNvPr>
          <p:cNvSpPr txBox="1">
            <a:spLocks/>
          </p:cNvSpPr>
          <p:nvPr/>
        </p:nvSpPr>
        <p:spPr>
          <a:xfrm>
            <a:off x="1519047" y="691203"/>
            <a:ext cx="7280909" cy="5558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accent1"/>
                </a:solidFill>
              </a:rPr>
              <a:t>Инструменты для реализации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345072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07D962-AB59-4E62-BF29-77E8A92A1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047" y="691203"/>
            <a:ext cx="7280909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Существующие аналоги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2CE194-288C-4F4B-90C5-BACD48A56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114801"/>
          </a:xfrm>
        </p:spPr>
        <p:txBody>
          <a:bodyPr/>
          <a:lstStyle/>
          <a:p>
            <a:r>
              <a:rPr lang="en-US" dirty="0"/>
              <a:t>OpenCV - </a:t>
            </a:r>
            <a:r>
              <a:rPr lang="ru-RU" dirty="0"/>
              <a:t>библиотека компьютерного зрения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К сожалению, цена составляет </a:t>
            </a:r>
            <a:r>
              <a:rPr lang="en-US" dirty="0"/>
              <a:t>$95</a:t>
            </a:r>
            <a:r>
              <a:rPr lang="ru-RU" dirty="0"/>
              <a:t>, поэтому было принято решение отказаться от использования данной библиотеки.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E108F7-9C10-4813-A015-1D47E286A4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52" y="1628800"/>
            <a:ext cx="936104" cy="94987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D9D50C2-B2CD-4788-9CC7-8CEF19535E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143" y="2833863"/>
            <a:ext cx="2690813" cy="151707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0B3C052-F640-4AC0-8747-D1E1E4FB75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2833863"/>
            <a:ext cx="3592494" cy="151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4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2339751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Алгоритм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42B9F6CC-5F40-4F8D-8A07-B51EA6147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68" y="1672748"/>
            <a:ext cx="2016224" cy="1731726"/>
          </a:xfrm>
          <a:scene3d>
            <a:camera prst="orthographicFront">
              <a:rot lat="0" lon="10800000" rev="0"/>
            </a:camera>
            <a:lightRig rig="threePt" dir="t"/>
          </a:scene3d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B93E7A2E-BED7-45F8-8E92-17B965A3468F}"/>
              </a:ext>
            </a:extLst>
          </p:cNvPr>
          <p:cNvGrpSpPr/>
          <p:nvPr/>
        </p:nvGrpSpPr>
        <p:grpSpPr>
          <a:xfrm>
            <a:off x="7433808" y="1474208"/>
            <a:ext cx="2736304" cy="2128806"/>
            <a:chOff x="6382444" y="1844824"/>
            <a:chExt cx="2737912" cy="213005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41988C10-8817-4EBA-BD58-E84995CB8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444" y="1844824"/>
              <a:ext cx="2232248" cy="1674186"/>
            </a:xfrm>
            <a:prstGeom prst="rect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1FD08EE7-34D8-4384-88C0-1AC44D500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276" y="2067628"/>
              <a:ext cx="2232248" cy="1674186"/>
            </a:xfrm>
            <a:prstGeom prst="rect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34957855-5D48-4F56-9414-091C21D4E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108" y="2300695"/>
              <a:ext cx="2232248" cy="1674186"/>
            </a:xfrm>
            <a:prstGeom prst="rect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pic>
      </p:grp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07B9164-6854-43B1-A21F-70105F97BAEE}"/>
              </a:ext>
            </a:extLst>
          </p:cNvPr>
          <p:cNvCxnSpPr>
            <a:cxnSpLocks/>
          </p:cNvCxnSpPr>
          <p:nvPr/>
        </p:nvCxnSpPr>
        <p:spPr>
          <a:xfrm>
            <a:off x="4366220" y="2310958"/>
            <a:ext cx="221450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B638792-F995-4E5D-94B8-1BA8F37F67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959" y="4156775"/>
            <a:ext cx="3048000" cy="22860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14424A5-96FA-4C53-87BF-09C0B3614A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68" y="4188174"/>
            <a:ext cx="2910409" cy="2182807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CD1AF3C-7154-48D4-BF5D-9978E7AFC7D6}"/>
              </a:ext>
            </a:extLst>
          </p:cNvPr>
          <p:cNvCxnSpPr>
            <a:cxnSpLocks/>
          </p:cNvCxnSpPr>
          <p:nvPr/>
        </p:nvCxnSpPr>
        <p:spPr>
          <a:xfrm>
            <a:off x="5108180" y="5279577"/>
            <a:ext cx="1584176" cy="201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43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7EB6E-43C5-40C7-B2F4-C89D6FD1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168" y="692696"/>
            <a:ext cx="2339751" cy="55584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accent1"/>
                </a:solidFill>
              </a:rPr>
              <a:t>Алгоритм</a:t>
            </a: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5C14DEF0-4BC6-427F-91EC-EAC78A483C1C}"/>
              </a:ext>
            </a:extLst>
          </p:cNvPr>
          <p:cNvSpPr txBox="1">
            <a:spLocks/>
          </p:cNvSpPr>
          <p:nvPr/>
        </p:nvSpPr>
        <p:spPr>
          <a:xfrm>
            <a:off x="1608596" y="1553640"/>
            <a:ext cx="9134391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Первый подход</a:t>
            </a:r>
            <a:endParaRPr lang="en-US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ED3F9719-FE25-4E27-B392-EC094A4F7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76" y="4131320"/>
            <a:ext cx="1739701" cy="1304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E65A80DD-9072-4B9D-BE75-AD49B9C72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285" y="2102153"/>
            <a:ext cx="1739701" cy="1304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0368B27-CB67-4221-AEE5-62A79B297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804" y="2094609"/>
            <a:ext cx="1739701" cy="1304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204DCE0A-2368-408E-AB10-9ECF908AD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804" y="2085740"/>
            <a:ext cx="1739701" cy="1304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8E990D71-C38B-49B7-B5FD-CE1686F24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047" y="2094609"/>
            <a:ext cx="1739701" cy="1304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EF68BBCC-CED5-41D5-9B26-AFA684C404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75" y="2345728"/>
            <a:ext cx="1739702" cy="13047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0AD10DD5-E9BB-4BC4-8D50-BEF7FF7CCDAB}"/>
              </a:ext>
            </a:extLst>
          </p:cNvPr>
          <p:cNvGrpSpPr/>
          <p:nvPr/>
        </p:nvGrpSpPr>
        <p:grpSpPr>
          <a:xfrm>
            <a:off x="8519020" y="2739965"/>
            <a:ext cx="3048000" cy="2286000"/>
            <a:chOff x="7973546" y="1556793"/>
            <a:chExt cx="3048000" cy="2286000"/>
          </a:xfrm>
        </p:grpSpPr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083C42C2-9495-4F23-9C3B-12E1735FD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3547" y="1556793"/>
              <a:ext cx="3047999" cy="2286000"/>
            </a:xfrm>
            <a:prstGeom prst="rect">
              <a:avLst/>
            </a:prstGeom>
          </p:spPr>
        </p:pic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300CF563-7685-4E80-8F81-1A5210617DA8}"/>
                </a:ext>
              </a:extLst>
            </p:cNvPr>
            <p:cNvSpPr/>
            <p:nvPr/>
          </p:nvSpPr>
          <p:spPr>
            <a:xfrm>
              <a:off x="7973546" y="1556793"/>
              <a:ext cx="3048000" cy="2286000"/>
            </a:xfrm>
            <a:prstGeom prst="rect">
              <a:avLst/>
            </a:prstGeom>
            <a:blipFill dpi="0" rotWithShape="1">
              <a:blip r:embed="rId6">
                <a:alphaModFix amt="44000"/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9FE82AC0-3B16-4997-A814-D94D597C834D}"/>
              </a:ext>
            </a:extLst>
          </p:cNvPr>
          <p:cNvSpPr txBox="1"/>
          <p:nvPr/>
        </p:nvSpPr>
        <p:spPr>
          <a:xfrm>
            <a:off x="3011723" y="2780928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+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298BBA2-3EDF-4382-BC36-09FC75D5B04F}"/>
              </a:ext>
            </a:extLst>
          </p:cNvPr>
          <p:cNvSpPr txBox="1"/>
          <p:nvPr/>
        </p:nvSpPr>
        <p:spPr>
          <a:xfrm>
            <a:off x="3026162" y="4599042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+</a:t>
            </a:r>
            <a:endParaRPr lang="ru-RU" dirty="0">
              <a:solidFill>
                <a:schemeClr val="accent1"/>
              </a:solidFill>
            </a:endParaRPr>
          </a:p>
        </p:txBody>
      </p: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52C1D9D0-A4C0-4685-84B0-D30875BD2141}"/>
              </a:ext>
            </a:extLst>
          </p:cNvPr>
          <p:cNvCxnSpPr/>
          <p:nvPr/>
        </p:nvCxnSpPr>
        <p:spPr>
          <a:xfrm>
            <a:off x="5240804" y="2965594"/>
            <a:ext cx="2880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A876EC2C-C4EB-4220-B0B5-F82290593E6A}"/>
              </a:ext>
            </a:extLst>
          </p:cNvPr>
          <p:cNvCxnSpPr/>
          <p:nvPr/>
        </p:nvCxnSpPr>
        <p:spPr>
          <a:xfrm>
            <a:off x="5240804" y="4763391"/>
            <a:ext cx="2880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14AB66AC-5FE7-47B7-8C51-B6C5870A88E7}"/>
              </a:ext>
            </a:extLst>
          </p:cNvPr>
          <p:cNvCxnSpPr>
            <a:cxnSpLocks/>
          </p:cNvCxnSpPr>
          <p:nvPr/>
        </p:nvCxnSpPr>
        <p:spPr>
          <a:xfrm>
            <a:off x="7636971" y="2965594"/>
            <a:ext cx="744975" cy="6849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500728CD-757D-480E-85F1-F3E2AC93EAE5}"/>
              </a:ext>
            </a:extLst>
          </p:cNvPr>
          <p:cNvCxnSpPr>
            <a:cxnSpLocks/>
          </p:cNvCxnSpPr>
          <p:nvPr/>
        </p:nvCxnSpPr>
        <p:spPr>
          <a:xfrm flipV="1">
            <a:off x="7636971" y="4254331"/>
            <a:ext cx="744975" cy="6523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4785E-6 -3.7037E-7 L -0.13584 0.03079 " pathEditMode="relative" rAng="0" ptsTypes="AA">
                                      <p:cBhvr>
                                        <p:cTn id="25" dur="1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99" y="152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2251E-6 -2.96296E-6 L -0.15486 0.03195 " pathEditMode="relative" rAng="0" ptsTypes="AA">
                                      <p:cBhvr>
                                        <p:cTn id="27" dur="1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9" y="159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2251E-6 4.44444E-6 L -0.32625 0.29537 " pathEditMode="relative" rAng="0" ptsTypes="AA">
                                      <p:cBhvr>
                                        <p:cTn id="29" dur="1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19" y="1476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2938E-6 -2.96296E-6 L -0.3497 0.29422 " pathEditMode="relative" rAng="0" ptsTypes="AA">
                                      <p:cBhvr>
                                        <p:cTn id="31" dur="1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92" y="1469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Синий цифровой тоннель (16 x 9)">
  <a:themeElements>
    <a:clrScheme name="Другая 1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56C5FF"/>
      </a:hlink>
      <a:folHlink>
        <a:srgbClr val="969696"/>
      </a:folHlink>
    </a:clrScheme>
    <a:fontScheme name="Другая 2">
      <a:majorFont>
        <a:latin typeface="GOST Common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96_TF02895261_TF02895261.potx" id="{B6CEA06A-6068-4B4A-BA2F-705122E61509}" vid="{D5DC9138-7F6C-4334-982D-29E09F89611B}"/>
    </a:ext>
  </a:extLst>
</a:theme>
</file>

<file path=ppt/theme/theme2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purl.org/dc/terms/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TM16401371[[fn=Атлас]]</Template>
  <TotalTime>0</TotalTime>
  <Words>537</Words>
  <Application>Microsoft Office PowerPoint</Application>
  <PresentationFormat>Произвольный</PresentationFormat>
  <Paragraphs>162</Paragraphs>
  <Slides>39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6" baseType="lpstr">
      <vt:lpstr>Arial</vt:lpstr>
      <vt:lpstr>Cambria Math</vt:lpstr>
      <vt:lpstr>Corbel</vt:lpstr>
      <vt:lpstr>GOST Common</vt:lpstr>
      <vt:lpstr>Helvetica World</vt:lpstr>
      <vt:lpstr>Segoe UI Light</vt:lpstr>
      <vt:lpstr>Синий цифровой тоннель (16 x 9)</vt:lpstr>
      <vt:lpstr>Дополненная реальность для демонстрации белковых структур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Существующие аналоги</vt:lpstr>
      <vt:lpstr>Алгоритм</vt:lpstr>
      <vt:lpstr>Алгоритм</vt:lpstr>
      <vt:lpstr>Алгоритм</vt:lpstr>
      <vt:lpstr>Алгоритм</vt:lpstr>
      <vt:lpstr>Матричные фильтры</vt:lpstr>
      <vt:lpstr>Алгоритм</vt:lpstr>
      <vt:lpstr>Алгоритм</vt:lpstr>
      <vt:lpstr>Алгоритм</vt:lpstr>
      <vt:lpstr>Алгоритм</vt:lpstr>
      <vt:lpstr>Алгоритм</vt:lpstr>
      <vt:lpstr>Алгоритм</vt:lpstr>
      <vt:lpstr>Алгоритм</vt:lpstr>
      <vt:lpstr>Алгоритм</vt:lpstr>
      <vt:lpstr>Алгоритм</vt:lpstr>
      <vt:lpstr>Алгоритм</vt:lpstr>
      <vt:lpstr>Алгоритм</vt:lpstr>
      <vt:lpstr>Алгоритм</vt:lpstr>
      <vt:lpstr>Алгоритм</vt:lpstr>
      <vt:lpstr>Алгоритм</vt:lpstr>
      <vt:lpstr>Алгоритм</vt:lpstr>
      <vt:lpstr>Алгоритм</vt:lpstr>
      <vt:lpstr>Применение алгоритма</vt:lpstr>
      <vt:lpstr>Применение алгоритма</vt:lpstr>
      <vt:lpstr>Вращение объекта</vt:lpstr>
      <vt:lpstr>Дополнительная функциональность</vt:lpstr>
      <vt:lpstr>Результаты</vt:lpstr>
      <vt:lpstr>Возможные улучшения</vt:lpstr>
      <vt:lpstr>Демонстрация работы приложения</vt:lpstr>
      <vt:lpstr>Вывод</vt:lpstr>
      <vt:lpstr>Ссылки</vt:lpstr>
      <vt:lpstr>Благодарность</vt:lpstr>
      <vt:lpstr>Дополненная реальность для демонстрации белковых структур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2017-12-08T14:38:37Z</dcterms:created>
  <dcterms:modified xsi:type="dcterms:W3CDTF">2018-08-15T18:44:18Z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